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63" r:id="rId3"/>
    <p:sldId id="292" r:id="rId4"/>
    <p:sldId id="276" r:id="rId5"/>
    <p:sldId id="264" r:id="rId6"/>
    <p:sldId id="278" r:id="rId7"/>
    <p:sldId id="277" r:id="rId8"/>
    <p:sldId id="265" r:id="rId9"/>
    <p:sldId id="279" r:id="rId10"/>
    <p:sldId id="269" r:id="rId11"/>
    <p:sldId id="270" r:id="rId12"/>
    <p:sldId id="271" r:id="rId13"/>
    <p:sldId id="272" r:id="rId14"/>
    <p:sldId id="280" r:id="rId15"/>
    <p:sldId id="273" r:id="rId16"/>
    <p:sldId id="274" r:id="rId17"/>
    <p:sldId id="275" r:id="rId18"/>
    <p:sldId id="267" r:id="rId19"/>
    <p:sldId id="294" r:id="rId20"/>
    <p:sldId id="284" r:id="rId21"/>
    <p:sldId id="288" r:id="rId22"/>
    <p:sldId id="289" r:id="rId23"/>
    <p:sldId id="290" r:id="rId24"/>
    <p:sldId id="295" r:id="rId25"/>
    <p:sldId id="297" r:id="rId26"/>
    <p:sldId id="298" r:id="rId27"/>
    <p:sldId id="299" r:id="rId28"/>
    <p:sldId id="300" r:id="rId29"/>
    <p:sldId id="301" r:id="rId30"/>
    <p:sldId id="302" r:id="rId31"/>
    <p:sldId id="296" r:id="rId32"/>
    <p:sldId id="25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DA04A2"/>
    <a:srgbClr val="FFCC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665" autoAdjust="0"/>
  </p:normalViewPr>
  <p:slideViewPr>
    <p:cSldViewPr>
      <p:cViewPr varScale="1">
        <p:scale>
          <a:sx n="105" d="100"/>
          <a:sy n="105" d="100"/>
        </p:scale>
        <p:origin x="-11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BA5497-9703-42FD-AC3A-9D51618E092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BF8AC9-2C66-47C0-B9F0-AEA92DEB99C2}">
      <dgm:prSet phldrT="[Текст]" custT="1"/>
      <dgm:spPr/>
      <dgm:t>
        <a:bodyPr/>
        <a:lstStyle/>
        <a:p>
          <a:r>
            <a:rPr lang="ru-RU" sz="3600" dirty="0" smtClean="0">
              <a:solidFill>
                <a:srgbClr val="FF0000"/>
              </a:solidFill>
            </a:rPr>
            <a:t>ПРЯМЫЕ</a:t>
          </a:r>
          <a:endParaRPr lang="ru-RU" sz="3600" dirty="0">
            <a:solidFill>
              <a:srgbClr val="FF0000"/>
            </a:solidFill>
          </a:endParaRPr>
        </a:p>
      </dgm:t>
    </dgm:pt>
    <dgm:pt modelId="{B74D1F56-38E1-4510-BC11-31BAF465CAA5}" type="parTrans" cxnId="{D84F8B31-DA25-46A6-9B19-B4066B638FA0}">
      <dgm:prSet/>
      <dgm:spPr/>
      <dgm:t>
        <a:bodyPr/>
        <a:lstStyle/>
        <a:p>
          <a:endParaRPr lang="ru-RU"/>
        </a:p>
      </dgm:t>
    </dgm:pt>
    <dgm:pt modelId="{AB38C0B5-9EEB-4E8D-8F4D-678CF0F8A83C}" type="sibTrans" cxnId="{D84F8B31-DA25-46A6-9B19-B4066B638FA0}">
      <dgm:prSet/>
      <dgm:spPr/>
      <dgm:t>
        <a:bodyPr/>
        <a:lstStyle/>
        <a:p>
          <a:endParaRPr lang="ru-RU"/>
        </a:p>
      </dgm:t>
    </dgm:pt>
    <dgm:pt modelId="{09B297F7-47E5-4DA2-8C32-5C91FCB5D237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Частного положения</a:t>
          </a:r>
          <a:endParaRPr lang="ru-RU" sz="3200" dirty="0">
            <a:solidFill>
              <a:srgbClr val="002060"/>
            </a:solidFill>
          </a:endParaRPr>
        </a:p>
      </dgm:t>
    </dgm:pt>
    <dgm:pt modelId="{7C1236A2-9BB0-45FF-B8ED-E789B9C52623}" type="parTrans" cxnId="{9829A1F9-473E-427C-8E91-A7E083965086}">
      <dgm:prSet/>
      <dgm:spPr/>
      <dgm:t>
        <a:bodyPr/>
        <a:lstStyle/>
        <a:p>
          <a:endParaRPr lang="ru-RU"/>
        </a:p>
      </dgm:t>
    </dgm:pt>
    <dgm:pt modelId="{EEF0F83F-BAD8-4FAA-8891-B33268C1C052}" type="sibTrans" cxnId="{9829A1F9-473E-427C-8E91-A7E083965086}">
      <dgm:prSet/>
      <dgm:spPr/>
      <dgm:t>
        <a:bodyPr/>
        <a:lstStyle/>
        <a:p>
          <a:endParaRPr lang="ru-RU"/>
        </a:p>
      </dgm:t>
    </dgm:pt>
    <dgm:pt modelId="{9D93D913-D562-47BB-91F1-40A59A70A299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Уровня (УР)</a:t>
          </a:r>
          <a:endParaRPr lang="ru-RU" dirty="0">
            <a:solidFill>
              <a:srgbClr val="002060"/>
            </a:solidFill>
          </a:endParaRPr>
        </a:p>
      </dgm:t>
    </dgm:pt>
    <dgm:pt modelId="{A8A14B68-035C-4B20-96B7-27D66D4D1222}" type="parTrans" cxnId="{73802120-1ED2-490B-B230-08D44820C659}">
      <dgm:prSet/>
      <dgm:spPr/>
      <dgm:t>
        <a:bodyPr/>
        <a:lstStyle/>
        <a:p>
          <a:endParaRPr lang="ru-RU"/>
        </a:p>
      </dgm:t>
    </dgm:pt>
    <dgm:pt modelId="{2930B4A4-9457-45BD-8CA6-106BBCF93473}" type="sibTrans" cxnId="{73802120-1ED2-490B-B230-08D44820C659}">
      <dgm:prSet/>
      <dgm:spPr/>
      <dgm:t>
        <a:bodyPr/>
        <a:lstStyle/>
        <a:p>
          <a:endParaRPr lang="ru-RU"/>
        </a:p>
      </dgm:t>
    </dgm:pt>
    <dgm:pt modelId="{4382AC09-E6D8-4214-9641-626323A009C1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Проецирующие (ПР)</a:t>
          </a:r>
          <a:endParaRPr lang="ru-RU" dirty="0">
            <a:solidFill>
              <a:srgbClr val="002060"/>
            </a:solidFill>
          </a:endParaRPr>
        </a:p>
      </dgm:t>
    </dgm:pt>
    <dgm:pt modelId="{8D0536E4-0290-4CDD-8AD3-B83A537752C0}" type="parTrans" cxnId="{4E8B1E82-A672-4C1F-A15E-06A6ED65FCA9}">
      <dgm:prSet/>
      <dgm:spPr/>
      <dgm:t>
        <a:bodyPr/>
        <a:lstStyle/>
        <a:p>
          <a:endParaRPr lang="ru-RU"/>
        </a:p>
      </dgm:t>
    </dgm:pt>
    <dgm:pt modelId="{97434469-887C-4C37-8196-CDC26B5890B2}" type="sibTrans" cxnId="{4E8B1E82-A672-4C1F-A15E-06A6ED65FCA9}">
      <dgm:prSet/>
      <dgm:spPr/>
      <dgm:t>
        <a:bodyPr/>
        <a:lstStyle/>
        <a:p>
          <a:endParaRPr lang="ru-RU"/>
        </a:p>
      </dgm:t>
    </dgm:pt>
    <dgm:pt modelId="{5D8F4FDE-C534-42D3-9EE2-8BE515626532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Общего положения</a:t>
          </a:r>
          <a:endParaRPr lang="ru-RU" sz="3200" dirty="0">
            <a:solidFill>
              <a:srgbClr val="002060"/>
            </a:solidFill>
          </a:endParaRPr>
        </a:p>
      </dgm:t>
    </dgm:pt>
    <dgm:pt modelId="{25993611-290F-478C-8EA8-7BDA0BC408E1}" type="parTrans" cxnId="{95D8020F-421E-4F64-AB5A-AE285B77A3D7}">
      <dgm:prSet/>
      <dgm:spPr/>
      <dgm:t>
        <a:bodyPr/>
        <a:lstStyle/>
        <a:p>
          <a:endParaRPr lang="ru-RU"/>
        </a:p>
      </dgm:t>
    </dgm:pt>
    <dgm:pt modelId="{426AB390-EF51-4E1E-9AE0-58F3C1940C7C}" type="sibTrans" cxnId="{95D8020F-421E-4F64-AB5A-AE285B77A3D7}">
      <dgm:prSet/>
      <dgm:spPr/>
      <dgm:t>
        <a:bodyPr/>
        <a:lstStyle/>
        <a:p>
          <a:endParaRPr lang="ru-RU"/>
        </a:p>
      </dgm:t>
    </dgm:pt>
    <dgm:pt modelId="{EA3375C6-C033-41C7-8297-0BA0D5D0C1A8}" type="pres">
      <dgm:prSet presAssocID="{B0BA5497-9703-42FD-AC3A-9D51618E092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61C1CE-87D2-410B-94E5-B8FB5830F3C4}" type="pres">
      <dgm:prSet presAssocID="{55BF8AC9-2C66-47C0-B9F0-AEA92DEB99C2}" presName="root1" presStyleCnt="0"/>
      <dgm:spPr/>
    </dgm:pt>
    <dgm:pt modelId="{B1CB1A2B-57C9-4FC2-B45E-4360F0313632}" type="pres">
      <dgm:prSet presAssocID="{55BF8AC9-2C66-47C0-B9F0-AEA92DEB99C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EAF992-B499-4099-A39D-5E58FEE2BB40}" type="pres">
      <dgm:prSet presAssocID="{55BF8AC9-2C66-47C0-B9F0-AEA92DEB99C2}" presName="level2hierChild" presStyleCnt="0"/>
      <dgm:spPr/>
    </dgm:pt>
    <dgm:pt modelId="{B34E0D4C-0973-4249-BE23-EEDB12C9E8D3}" type="pres">
      <dgm:prSet presAssocID="{7C1236A2-9BB0-45FF-B8ED-E789B9C52623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AEA10163-FAE7-4F33-B7BE-BC81577748C2}" type="pres">
      <dgm:prSet presAssocID="{7C1236A2-9BB0-45FF-B8ED-E789B9C52623}" presName="connTx" presStyleLbl="parChTrans1D2" presStyleIdx="0" presStyleCnt="2"/>
      <dgm:spPr/>
      <dgm:t>
        <a:bodyPr/>
        <a:lstStyle/>
        <a:p>
          <a:endParaRPr lang="ru-RU"/>
        </a:p>
      </dgm:t>
    </dgm:pt>
    <dgm:pt modelId="{F6BF3C58-C5F5-4D55-9331-BCDCE0F2ED10}" type="pres">
      <dgm:prSet presAssocID="{09B297F7-47E5-4DA2-8C32-5C91FCB5D237}" presName="root2" presStyleCnt="0"/>
      <dgm:spPr/>
    </dgm:pt>
    <dgm:pt modelId="{8792B159-18D6-43C8-A6ED-CA167897469E}" type="pres">
      <dgm:prSet presAssocID="{09B297F7-47E5-4DA2-8C32-5C91FCB5D23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A5330E-AABF-47E2-8FC4-DB2144ABA55D}" type="pres">
      <dgm:prSet presAssocID="{09B297F7-47E5-4DA2-8C32-5C91FCB5D237}" presName="level3hierChild" presStyleCnt="0"/>
      <dgm:spPr/>
    </dgm:pt>
    <dgm:pt modelId="{A1C83713-A152-4A1B-9D68-778B1E2FA977}" type="pres">
      <dgm:prSet presAssocID="{A8A14B68-035C-4B20-96B7-27D66D4D1222}" presName="conn2-1" presStyleLbl="parChTrans1D3" presStyleIdx="0" presStyleCnt="2"/>
      <dgm:spPr/>
      <dgm:t>
        <a:bodyPr/>
        <a:lstStyle/>
        <a:p>
          <a:endParaRPr lang="ru-RU"/>
        </a:p>
      </dgm:t>
    </dgm:pt>
    <dgm:pt modelId="{D0913B18-BC4D-41E5-9CCB-7B32FBBD8B4E}" type="pres">
      <dgm:prSet presAssocID="{A8A14B68-035C-4B20-96B7-27D66D4D1222}" presName="connTx" presStyleLbl="parChTrans1D3" presStyleIdx="0" presStyleCnt="2"/>
      <dgm:spPr/>
      <dgm:t>
        <a:bodyPr/>
        <a:lstStyle/>
        <a:p>
          <a:endParaRPr lang="ru-RU"/>
        </a:p>
      </dgm:t>
    </dgm:pt>
    <dgm:pt modelId="{AE43C495-9C13-4318-A491-C656FAD1729A}" type="pres">
      <dgm:prSet presAssocID="{9D93D913-D562-47BB-91F1-40A59A70A299}" presName="root2" presStyleCnt="0"/>
      <dgm:spPr/>
    </dgm:pt>
    <dgm:pt modelId="{33BC095F-F6C2-496D-A856-A817AB81A324}" type="pres">
      <dgm:prSet presAssocID="{9D93D913-D562-47BB-91F1-40A59A70A299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99AF3C-525E-42DE-BAA1-D65916ED2132}" type="pres">
      <dgm:prSet presAssocID="{9D93D913-D562-47BB-91F1-40A59A70A299}" presName="level3hierChild" presStyleCnt="0"/>
      <dgm:spPr/>
    </dgm:pt>
    <dgm:pt modelId="{0134741D-C621-49B0-ABB4-D5F26B209C7E}" type="pres">
      <dgm:prSet presAssocID="{8D0536E4-0290-4CDD-8AD3-B83A537752C0}" presName="conn2-1" presStyleLbl="parChTrans1D3" presStyleIdx="1" presStyleCnt="2"/>
      <dgm:spPr/>
      <dgm:t>
        <a:bodyPr/>
        <a:lstStyle/>
        <a:p>
          <a:endParaRPr lang="ru-RU"/>
        </a:p>
      </dgm:t>
    </dgm:pt>
    <dgm:pt modelId="{48CF292C-F9C9-4357-9586-8DF8229F4E04}" type="pres">
      <dgm:prSet presAssocID="{8D0536E4-0290-4CDD-8AD3-B83A537752C0}" presName="connTx" presStyleLbl="parChTrans1D3" presStyleIdx="1" presStyleCnt="2"/>
      <dgm:spPr/>
      <dgm:t>
        <a:bodyPr/>
        <a:lstStyle/>
        <a:p>
          <a:endParaRPr lang="ru-RU"/>
        </a:p>
      </dgm:t>
    </dgm:pt>
    <dgm:pt modelId="{17A30A3C-4C47-4505-9B45-C3EC07B0446D}" type="pres">
      <dgm:prSet presAssocID="{4382AC09-E6D8-4214-9641-626323A009C1}" presName="root2" presStyleCnt="0"/>
      <dgm:spPr/>
    </dgm:pt>
    <dgm:pt modelId="{E05064FF-9D24-4ECA-BEB2-6785A05E5EF1}" type="pres">
      <dgm:prSet presAssocID="{4382AC09-E6D8-4214-9641-626323A009C1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40F50F-92E3-491F-9D5D-30436EA70F88}" type="pres">
      <dgm:prSet presAssocID="{4382AC09-E6D8-4214-9641-626323A009C1}" presName="level3hierChild" presStyleCnt="0"/>
      <dgm:spPr/>
    </dgm:pt>
    <dgm:pt modelId="{8FE0F8A3-56A8-488F-A103-22A2D1F8E4E9}" type="pres">
      <dgm:prSet presAssocID="{25993611-290F-478C-8EA8-7BDA0BC408E1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1BD95023-FFF0-446E-85B5-6F8D7DC97D38}" type="pres">
      <dgm:prSet presAssocID="{25993611-290F-478C-8EA8-7BDA0BC408E1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A536E78-28B0-4282-9B2F-00559B68DFFC}" type="pres">
      <dgm:prSet presAssocID="{5D8F4FDE-C534-42D3-9EE2-8BE515626532}" presName="root2" presStyleCnt="0"/>
      <dgm:spPr/>
    </dgm:pt>
    <dgm:pt modelId="{67044059-C488-4EF5-84AA-9F325F06A8AA}" type="pres">
      <dgm:prSet presAssocID="{5D8F4FDE-C534-42D3-9EE2-8BE515626532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2FC7B2-2A7E-4BF2-83D5-2FD8FF113EF1}" type="pres">
      <dgm:prSet presAssocID="{5D8F4FDE-C534-42D3-9EE2-8BE515626532}" presName="level3hierChild" presStyleCnt="0"/>
      <dgm:spPr/>
    </dgm:pt>
  </dgm:ptLst>
  <dgm:cxnLst>
    <dgm:cxn modelId="{AECEDA15-2E54-482A-98EB-5F7663C3E358}" type="presOf" srcId="{25993611-290F-478C-8EA8-7BDA0BC408E1}" destId="{1BD95023-FFF0-446E-85B5-6F8D7DC97D38}" srcOrd="1" destOrd="0" presId="urn:microsoft.com/office/officeart/2005/8/layout/hierarchy2"/>
    <dgm:cxn modelId="{D84F8B31-DA25-46A6-9B19-B4066B638FA0}" srcId="{B0BA5497-9703-42FD-AC3A-9D51618E092D}" destId="{55BF8AC9-2C66-47C0-B9F0-AEA92DEB99C2}" srcOrd="0" destOrd="0" parTransId="{B74D1F56-38E1-4510-BC11-31BAF465CAA5}" sibTransId="{AB38C0B5-9EEB-4E8D-8F4D-678CF0F8A83C}"/>
    <dgm:cxn modelId="{BA7B213C-2EC4-4DDB-923F-2BEF89643D87}" type="presOf" srcId="{4382AC09-E6D8-4214-9641-626323A009C1}" destId="{E05064FF-9D24-4ECA-BEB2-6785A05E5EF1}" srcOrd="0" destOrd="0" presId="urn:microsoft.com/office/officeart/2005/8/layout/hierarchy2"/>
    <dgm:cxn modelId="{0AF3D51C-DE13-4FA9-881A-9121A5F52E06}" type="presOf" srcId="{8D0536E4-0290-4CDD-8AD3-B83A537752C0}" destId="{0134741D-C621-49B0-ABB4-D5F26B209C7E}" srcOrd="0" destOrd="0" presId="urn:microsoft.com/office/officeart/2005/8/layout/hierarchy2"/>
    <dgm:cxn modelId="{0388A4B3-D8FB-4683-B373-5443C64B1108}" type="presOf" srcId="{7C1236A2-9BB0-45FF-B8ED-E789B9C52623}" destId="{B34E0D4C-0973-4249-BE23-EEDB12C9E8D3}" srcOrd="0" destOrd="0" presId="urn:microsoft.com/office/officeart/2005/8/layout/hierarchy2"/>
    <dgm:cxn modelId="{E15620CD-AD0A-447D-B115-1018974FDB51}" type="presOf" srcId="{A8A14B68-035C-4B20-96B7-27D66D4D1222}" destId="{D0913B18-BC4D-41E5-9CCB-7B32FBBD8B4E}" srcOrd="1" destOrd="0" presId="urn:microsoft.com/office/officeart/2005/8/layout/hierarchy2"/>
    <dgm:cxn modelId="{671A9E0A-A055-4234-905F-FF40ABA53DE7}" type="presOf" srcId="{09B297F7-47E5-4DA2-8C32-5C91FCB5D237}" destId="{8792B159-18D6-43C8-A6ED-CA167897469E}" srcOrd="0" destOrd="0" presId="urn:microsoft.com/office/officeart/2005/8/layout/hierarchy2"/>
    <dgm:cxn modelId="{935B8B83-DFF9-41B1-877E-7544991952B0}" type="presOf" srcId="{B0BA5497-9703-42FD-AC3A-9D51618E092D}" destId="{EA3375C6-C033-41C7-8297-0BA0D5D0C1A8}" srcOrd="0" destOrd="0" presId="urn:microsoft.com/office/officeart/2005/8/layout/hierarchy2"/>
    <dgm:cxn modelId="{CBE80342-1402-41A2-96B1-3F1DA75072DB}" type="presOf" srcId="{55BF8AC9-2C66-47C0-B9F0-AEA92DEB99C2}" destId="{B1CB1A2B-57C9-4FC2-B45E-4360F0313632}" srcOrd="0" destOrd="0" presId="urn:microsoft.com/office/officeart/2005/8/layout/hierarchy2"/>
    <dgm:cxn modelId="{8105FB44-BAD8-4993-A9A2-751AB779FCEE}" type="presOf" srcId="{25993611-290F-478C-8EA8-7BDA0BC408E1}" destId="{8FE0F8A3-56A8-488F-A103-22A2D1F8E4E9}" srcOrd="0" destOrd="0" presId="urn:microsoft.com/office/officeart/2005/8/layout/hierarchy2"/>
    <dgm:cxn modelId="{1CC9CBCA-62C9-4B6C-A58D-61C9D0ADE8C8}" type="presOf" srcId="{5D8F4FDE-C534-42D3-9EE2-8BE515626532}" destId="{67044059-C488-4EF5-84AA-9F325F06A8AA}" srcOrd="0" destOrd="0" presId="urn:microsoft.com/office/officeart/2005/8/layout/hierarchy2"/>
    <dgm:cxn modelId="{9829A1F9-473E-427C-8E91-A7E083965086}" srcId="{55BF8AC9-2C66-47C0-B9F0-AEA92DEB99C2}" destId="{09B297F7-47E5-4DA2-8C32-5C91FCB5D237}" srcOrd="0" destOrd="0" parTransId="{7C1236A2-9BB0-45FF-B8ED-E789B9C52623}" sibTransId="{EEF0F83F-BAD8-4FAA-8891-B33268C1C052}"/>
    <dgm:cxn modelId="{DF90A0B6-AC93-40C7-ADC9-C0B0E0621FC9}" type="presOf" srcId="{8D0536E4-0290-4CDD-8AD3-B83A537752C0}" destId="{48CF292C-F9C9-4357-9586-8DF8229F4E04}" srcOrd="1" destOrd="0" presId="urn:microsoft.com/office/officeart/2005/8/layout/hierarchy2"/>
    <dgm:cxn modelId="{95D8020F-421E-4F64-AB5A-AE285B77A3D7}" srcId="{55BF8AC9-2C66-47C0-B9F0-AEA92DEB99C2}" destId="{5D8F4FDE-C534-42D3-9EE2-8BE515626532}" srcOrd="1" destOrd="0" parTransId="{25993611-290F-478C-8EA8-7BDA0BC408E1}" sibTransId="{426AB390-EF51-4E1E-9AE0-58F3C1940C7C}"/>
    <dgm:cxn modelId="{F0AA2AB1-D0B5-487A-BDCC-4EE5283AAF40}" type="presOf" srcId="{7C1236A2-9BB0-45FF-B8ED-E789B9C52623}" destId="{AEA10163-FAE7-4F33-B7BE-BC81577748C2}" srcOrd="1" destOrd="0" presId="urn:microsoft.com/office/officeart/2005/8/layout/hierarchy2"/>
    <dgm:cxn modelId="{0354123A-D7CE-4AC8-B54F-2CFE15EEF702}" type="presOf" srcId="{9D93D913-D562-47BB-91F1-40A59A70A299}" destId="{33BC095F-F6C2-496D-A856-A817AB81A324}" srcOrd="0" destOrd="0" presId="urn:microsoft.com/office/officeart/2005/8/layout/hierarchy2"/>
    <dgm:cxn modelId="{73802120-1ED2-490B-B230-08D44820C659}" srcId="{09B297F7-47E5-4DA2-8C32-5C91FCB5D237}" destId="{9D93D913-D562-47BB-91F1-40A59A70A299}" srcOrd="0" destOrd="0" parTransId="{A8A14B68-035C-4B20-96B7-27D66D4D1222}" sibTransId="{2930B4A4-9457-45BD-8CA6-106BBCF93473}"/>
    <dgm:cxn modelId="{C636C3B3-AFE5-4C81-84F4-89AE66AAA49F}" type="presOf" srcId="{A8A14B68-035C-4B20-96B7-27D66D4D1222}" destId="{A1C83713-A152-4A1B-9D68-778B1E2FA977}" srcOrd="0" destOrd="0" presId="urn:microsoft.com/office/officeart/2005/8/layout/hierarchy2"/>
    <dgm:cxn modelId="{4E8B1E82-A672-4C1F-A15E-06A6ED65FCA9}" srcId="{09B297F7-47E5-4DA2-8C32-5C91FCB5D237}" destId="{4382AC09-E6D8-4214-9641-626323A009C1}" srcOrd="1" destOrd="0" parTransId="{8D0536E4-0290-4CDD-8AD3-B83A537752C0}" sibTransId="{97434469-887C-4C37-8196-CDC26B5890B2}"/>
    <dgm:cxn modelId="{22524E6A-54F6-48EA-86A4-B846CBC6F4D8}" type="presParOf" srcId="{EA3375C6-C033-41C7-8297-0BA0D5D0C1A8}" destId="{E961C1CE-87D2-410B-94E5-B8FB5830F3C4}" srcOrd="0" destOrd="0" presId="urn:microsoft.com/office/officeart/2005/8/layout/hierarchy2"/>
    <dgm:cxn modelId="{861C3280-2F6E-4BEA-B084-DCEFA8F5DD99}" type="presParOf" srcId="{E961C1CE-87D2-410B-94E5-B8FB5830F3C4}" destId="{B1CB1A2B-57C9-4FC2-B45E-4360F0313632}" srcOrd="0" destOrd="0" presId="urn:microsoft.com/office/officeart/2005/8/layout/hierarchy2"/>
    <dgm:cxn modelId="{13E0A3A3-EFD6-46B2-8683-C54040E5E108}" type="presParOf" srcId="{E961C1CE-87D2-410B-94E5-B8FB5830F3C4}" destId="{CBEAF992-B499-4099-A39D-5E58FEE2BB40}" srcOrd="1" destOrd="0" presId="urn:microsoft.com/office/officeart/2005/8/layout/hierarchy2"/>
    <dgm:cxn modelId="{4D7143A3-09E8-4F51-9D95-C6F9948562F7}" type="presParOf" srcId="{CBEAF992-B499-4099-A39D-5E58FEE2BB40}" destId="{B34E0D4C-0973-4249-BE23-EEDB12C9E8D3}" srcOrd="0" destOrd="0" presId="urn:microsoft.com/office/officeart/2005/8/layout/hierarchy2"/>
    <dgm:cxn modelId="{B49DA721-9F45-4158-9F87-9E20B94CF854}" type="presParOf" srcId="{B34E0D4C-0973-4249-BE23-EEDB12C9E8D3}" destId="{AEA10163-FAE7-4F33-B7BE-BC81577748C2}" srcOrd="0" destOrd="0" presId="urn:microsoft.com/office/officeart/2005/8/layout/hierarchy2"/>
    <dgm:cxn modelId="{96391BEA-EEA6-4D10-AF42-CD8A92D0D00C}" type="presParOf" srcId="{CBEAF992-B499-4099-A39D-5E58FEE2BB40}" destId="{F6BF3C58-C5F5-4D55-9331-BCDCE0F2ED10}" srcOrd="1" destOrd="0" presId="urn:microsoft.com/office/officeart/2005/8/layout/hierarchy2"/>
    <dgm:cxn modelId="{96C5FEAD-84F9-4CF2-964E-96A388042397}" type="presParOf" srcId="{F6BF3C58-C5F5-4D55-9331-BCDCE0F2ED10}" destId="{8792B159-18D6-43C8-A6ED-CA167897469E}" srcOrd="0" destOrd="0" presId="urn:microsoft.com/office/officeart/2005/8/layout/hierarchy2"/>
    <dgm:cxn modelId="{B3C02713-B77C-4728-B9B1-7B13DAC81E9C}" type="presParOf" srcId="{F6BF3C58-C5F5-4D55-9331-BCDCE0F2ED10}" destId="{ABA5330E-AABF-47E2-8FC4-DB2144ABA55D}" srcOrd="1" destOrd="0" presId="urn:microsoft.com/office/officeart/2005/8/layout/hierarchy2"/>
    <dgm:cxn modelId="{5A797642-401E-4468-A448-C2B283BEF333}" type="presParOf" srcId="{ABA5330E-AABF-47E2-8FC4-DB2144ABA55D}" destId="{A1C83713-A152-4A1B-9D68-778B1E2FA977}" srcOrd="0" destOrd="0" presId="urn:microsoft.com/office/officeart/2005/8/layout/hierarchy2"/>
    <dgm:cxn modelId="{C434732E-4BB1-4C49-A8DD-86A34604BA84}" type="presParOf" srcId="{A1C83713-A152-4A1B-9D68-778B1E2FA977}" destId="{D0913B18-BC4D-41E5-9CCB-7B32FBBD8B4E}" srcOrd="0" destOrd="0" presId="urn:microsoft.com/office/officeart/2005/8/layout/hierarchy2"/>
    <dgm:cxn modelId="{1625C486-954D-41AA-B45A-B51CA0686E8C}" type="presParOf" srcId="{ABA5330E-AABF-47E2-8FC4-DB2144ABA55D}" destId="{AE43C495-9C13-4318-A491-C656FAD1729A}" srcOrd="1" destOrd="0" presId="urn:microsoft.com/office/officeart/2005/8/layout/hierarchy2"/>
    <dgm:cxn modelId="{23E0DC7C-035B-4802-8C6F-12BD9644482F}" type="presParOf" srcId="{AE43C495-9C13-4318-A491-C656FAD1729A}" destId="{33BC095F-F6C2-496D-A856-A817AB81A324}" srcOrd="0" destOrd="0" presId="urn:microsoft.com/office/officeart/2005/8/layout/hierarchy2"/>
    <dgm:cxn modelId="{A5A3B94A-1F41-423C-899F-C1B3FB9D8BD2}" type="presParOf" srcId="{AE43C495-9C13-4318-A491-C656FAD1729A}" destId="{7799AF3C-525E-42DE-BAA1-D65916ED2132}" srcOrd="1" destOrd="0" presId="urn:microsoft.com/office/officeart/2005/8/layout/hierarchy2"/>
    <dgm:cxn modelId="{BC0D29F2-DBEB-45E2-9C5C-73152A1FD532}" type="presParOf" srcId="{ABA5330E-AABF-47E2-8FC4-DB2144ABA55D}" destId="{0134741D-C621-49B0-ABB4-D5F26B209C7E}" srcOrd="2" destOrd="0" presId="urn:microsoft.com/office/officeart/2005/8/layout/hierarchy2"/>
    <dgm:cxn modelId="{9196CEB0-9668-469C-A46C-72CCCD835F24}" type="presParOf" srcId="{0134741D-C621-49B0-ABB4-D5F26B209C7E}" destId="{48CF292C-F9C9-4357-9586-8DF8229F4E04}" srcOrd="0" destOrd="0" presId="urn:microsoft.com/office/officeart/2005/8/layout/hierarchy2"/>
    <dgm:cxn modelId="{0863A368-C2ED-44E0-ABB5-A82F49996AFA}" type="presParOf" srcId="{ABA5330E-AABF-47E2-8FC4-DB2144ABA55D}" destId="{17A30A3C-4C47-4505-9B45-C3EC07B0446D}" srcOrd="3" destOrd="0" presId="urn:microsoft.com/office/officeart/2005/8/layout/hierarchy2"/>
    <dgm:cxn modelId="{83F66EBB-B907-41DB-AFDD-80B88C2091E8}" type="presParOf" srcId="{17A30A3C-4C47-4505-9B45-C3EC07B0446D}" destId="{E05064FF-9D24-4ECA-BEB2-6785A05E5EF1}" srcOrd="0" destOrd="0" presId="urn:microsoft.com/office/officeart/2005/8/layout/hierarchy2"/>
    <dgm:cxn modelId="{4124321D-714D-434E-B3A1-83157B73803F}" type="presParOf" srcId="{17A30A3C-4C47-4505-9B45-C3EC07B0446D}" destId="{4740F50F-92E3-491F-9D5D-30436EA70F88}" srcOrd="1" destOrd="0" presId="urn:microsoft.com/office/officeart/2005/8/layout/hierarchy2"/>
    <dgm:cxn modelId="{6E4DA6DF-74B2-4B08-8D60-E62A60DD6DC4}" type="presParOf" srcId="{CBEAF992-B499-4099-A39D-5E58FEE2BB40}" destId="{8FE0F8A3-56A8-488F-A103-22A2D1F8E4E9}" srcOrd="2" destOrd="0" presId="urn:microsoft.com/office/officeart/2005/8/layout/hierarchy2"/>
    <dgm:cxn modelId="{E7DF69A4-65E6-46A3-8061-FB3F3E972C74}" type="presParOf" srcId="{8FE0F8A3-56A8-488F-A103-22A2D1F8E4E9}" destId="{1BD95023-FFF0-446E-85B5-6F8D7DC97D38}" srcOrd="0" destOrd="0" presId="urn:microsoft.com/office/officeart/2005/8/layout/hierarchy2"/>
    <dgm:cxn modelId="{93130476-05E5-4F68-AD0E-312107CBCCE6}" type="presParOf" srcId="{CBEAF992-B499-4099-A39D-5E58FEE2BB40}" destId="{0A536E78-28B0-4282-9B2F-00559B68DFFC}" srcOrd="3" destOrd="0" presId="urn:microsoft.com/office/officeart/2005/8/layout/hierarchy2"/>
    <dgm:cxn modelId="{4074C9E3-B696-4C55-9A3E-AB10EB81AEE3}" type="presParOf" srcId="{0A536E78-28B0-4282-9B2F-00559B68DFFC}" destId="{67044059-C488-4EF5-84AA-9F325F06A8AA}" srcOrd="0" destOrd="0" presId="urn:microsoft.com/office/officeart/2005/8/layout/hierarchy2"/>
    <dgm:cxn modelId="{8B7F940C-34AD-4673-8130-D19275A9E9C7}" type="presParOf" srcId="{0A536E78-28B0-4282-9B2F-00559B68DFFC}" destId="{982FC7B2-2A7E-4BF2-83D5-2FD8FF113EF1}" srcOrd="1" destOrd="0" presId="urn:microsoft.com/office/officeart/2005/8/layout/hierarchy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B1A2B-57C9-4FC2-B45E-4360F0313632}">
      <dsp:nvSpPr>
        <dsp:cNvPr id="0" name=""/>
        <dsp:cNvSpPr/>
      </dsp:nvSpPr>
      <dsp:spPr>
        <a:xfrm>
          <a:off x="1381" y="2242747"/>
          <a:ext cx="2273209" cy="1136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rgbClr val="FF0000"/>
              </a:solidFill>
            </a:rPr>
            <a:t>ПРЯМЫЕ</a:t>
          </a:r>
          <a:endParaRPr lang="ru-RU" sz="3600" kern="1200" dirty="0">
            <a:solidFill>
              <a:srgbClr val="FF0000"/>
            </a:solidFill>
          </a:endParaRPr>
        </a:p>
      </dsp:txBody>
      <dsp:txXfrm>
        <a:off x="34671" y="2276037"/>
        <a:ext cx="2206629" cy="1070024"/>
      </dsp:txXfrm>
    </dsp:sp>
    <dsp:sp modelId="{B34E0D4C-0973-4249-BE23-EEDB12C9E8D3}">
      <dsp:nvSpPr>
        <dsp:cNvPr id="0" name=""/>
        <dsp:cNvSpPr/>
      </dsp:nvSpPr>
      <dsp:spPr>
        <a:xfrm rot="19457599">
          <a:off x="2169340" y="2463687"/>
          <a:ext cx="1119786" cy="41176"/>
        </a:xfrm>
        <a:custGeom>
          <a:avLst/>
          <a:gdLst/>
          <a:ahLst/>
          <a:cxnLst/>
          <a:rect l="0" t="0" r="0" b="0"/>
          <a:pathLst>
            <a:path>
              <a:moveTo>
                <a:pt x="0" y="20588"/>
              </a:moveTo>
              <a:lnTo>
                <a:pt x="1119786" y="20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701238" y="2456281"/>
        <a:ext cx="55989" cy="55989"/>
      </dsp:txXfrm>
    </dsp:sp>
    <dsp:sp modelId="{8792B159-18D6-43C8-A6ED-CA167897469E}">
      <dsp:nvSpPr>
        <dsp:cNvPr id="0" name=""/>
        <dsp:cNvSpPr/>
      </dsp:nvSpPr>
      <dsp:spPr>
        <a:xfrm>
          <a:off x="3183875" y="1589199"/>
          <a:ext cx="2273209" cy="1136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002060"/>
              </a:solidFill>
            </a:rPr>
            <a:t>Частного положения</a:t>
          </a:r>
          <a:endParaRPr lang="ru-RU" sz="3200" kern="1200" dirty="0">
            <a:solidFill>
              <a:srgbClr val="002060"/>
            </a:solidFill>
          </a:endParaRPr>
        </a:p>
      </dsp:txBody>
      <dsp:txXfrm>
        <a:off x="3217165" y="1622489"/>
        <a:ext cx="2206629" cy="1070024"/>
      </dsp:txXfrm>
    </dsp:sp>
    <dsp:sp modelId="{A1C83713-A152-4A1B-9D68-778B1E2FA977}">
      <dsp:nvSpPr>
        <dsp:cNvPr id="0" name=""/>
        <dsp:cNvSpPr/>
      </dsp:nvSpPr>
      <dsp:spPr>
        <a:xfrm rot="19457599">
          <a:off x="5351833" y="1810139"/>
          <a:ext cx="1119786" cy="41176"/>
        </a:xfrm>
        <a:custGeom>
          <a:avLst/>
          <a:gdLst/>
          <a:ahLst/>
          <a:cxnLst/>
          <a:rect l="0" t="0" r="0" b="0"/>
          <a:pathLst>
            <a:path>
              <a:moveTo>
                <a:pt x="0" y="20588"/>
              </a:moveTo>
              <a:lnTo>
                <a:pt x="1119786" y="205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83732" y="1802733"/>
        <a:ext cx="55989" cy="55989"/>
      </dsp:txXfrm>
    </dsp:sp>
    <dsp:sp modelId="{33BC095F-F6C2-496D-A856-A817AB81A324}">
      <dsp:nvSpPr>
        <dsp:cNvPr id="0" name=""/>
        <dsp:cNvSpPr/>
      </dsp:nvSpPr>
      <dsp:spPr>
        <a:xfrm>
          <a:off x="6366368" y="935651"/>
          <a:ext cx="2273209" cy="1136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</a:rPr>
            <a:t>Уровня (УР)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6399658" y="968941"/>
        <a:ext cx="2206629" cy="1070024"/>
      </dsp:txXfrm>
    </dsp:sp>
    <dsp:sp modelId="{0134741D-C621-49B0-ABB4-D5F26B209C7E}">
      <dsp:nvSpPr>
        <dsp:cNvPr id="0" name=""/>
        <dsp:cNvSpPr/>
      </dsp:nvSpPr>
      <dsp:spPr>
        <a:xfrm rot="2142401">
          <a:off x="5351833" y="2463687"/>
          <a:ext cx="1119786" cy="41176"/>
        </a:xfrm>
        <a:custGeom>
          <a:avLst/>
          <a:gdLst/>
          <a:ahLst/>
          <a:cxnLst/>
          <a:rect l="0" t="0" r="0" b="0"/>
          <a:pathLst>
            <a:path>
              <a:moveTo>
                <a:pt x="0" y="20588"/>
              </a:moveTo>
              <a:lnTo>
                <a:pt x="1119786" y="2058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83732" y="2456281"/>
        <a:ext cx="55989" cy="55989"/>
      </dsp:txXfrm>
    </dsp:sp>
    <dsp:sp modelId="{E05064FF-9D24-4ECA-BEB2-6785A05E5EF1}">
      <dsp:nvSpPr>
        <dsp:cNvPr id="0" name=""/>
        <dsp:cNvSpPr/>
      </dsp:nvSpPr>
      <dsp:spPr>
        <a:xfrm>
          <a:off x="6366368" y="2242747"/>
          <a:ext cx="2273209" cy="1136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</a:rPr>
            <a:t>Проецирующие (ПР)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6399658" y="2276037"/>
        <a:ext cx="2206629" cy="1070024"/>
      </dsp:txXfrm>
    </dsp:sp>
    <dsp:sp modelId="{8FE0F8A3-56A8-488F-A103-22A2D1F8E4E9}">
      <dsp:nvSpPr>
        <dsp:cNvPr id="0" name=""/>
        <dsp:cNvSpPr/>
      </dsp:nvSpPr>
      <dsp:spPr>
        <a:xfrm rot="2142401">
          <a:off x="2169340" y="3117235"/>
          <a:ext cx="1119786" cy="41176"/>
        </a:xfrm>
        <a:custGeom>
          <a:avLst/>
          <a:gdLst/>
          <a:ahLst/>
          <a:cxnLst/>
          <a:rect l="0" t="0" r="0" b="0"/>
          <a:pathLst>
            <a:path>
              <a:moveTo>
                <a:pt x="0" y="20588"/>
              </a:moveTo>
              <a:lnTo>
                <a:pt x="1119786" y="20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701238" y="3109829"/>
        <a:ext cx="55989" cy="55989"/>
      </dsp:txXfrm>
    </dsp:sp>
    <dsp:sp modelId="{67044059-C488-4EF5-84AA-9F325F06A8AA}">
      <dsp:nvSpPr>
        <dsp:cNvPr id="0" name=""/>
        <dsp:cNvSpPr/>
      </dsp:nvSpPr>
      <dsp:spPr>
        <a:xfrm>
          <a:off x="3183875" y="2896295"/>
          <a:ext cx="2273209" cy="11366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002060"/>
              </a:solidFill>
            </a:rPr>
            <a:t>Общего положения</a:t>
          </a:r>
          <a:endParaRPr lang="ru-RU" sz="3200" kern="1200" dirty="0">
            <a:solidFill>
              <a:srgbClr val="002060"/>
            </a:solidFill>
          </a:endParaRPr>
        </a:p>
      </dsp:txBody>
      <dsp:txXfrm>
        <a:off x="3217165" y="2929585"/>
        <a:ext cx="2206629" cy="1070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5406D-71F0-4D1D-9F91-0EE3CD8024C3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94615A-CCB4-4912-8860-883C136E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515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D2616E-FD90-45C1-BAF0-60745E22EA6E}" type="slidenum">
              <a:rPr lang="en-US" altLang="ru-RU">
                <a:solidFill>
                  <a:prstClr val="black"/>
                </a:solidFill>
              </a:rPr>
              <a:pPr/>
              <a:t>1</a:t>
            </a:fld>
            <a:endParaRPr lang="en-US" altLang="ru-RU">
              <a:solidFill>
                <a:prstClr val="black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ru-RU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ru-RU" noProof="0" smtClean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727728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9460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402405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5095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08506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409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58978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57477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4004434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7146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2596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75614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42844" y="2357430"/>
            <a:ext cx="4320480" cy="2160809"/>
          </a:xfrm>
          <a:effectLst>
            <a:outerShdw dist="17961" dir="2700000" algn="ctr" rotWithShape="0">
              <a:schemeClr val="tx2"/>
            </a:outerShdw>
          </a:effectLst>
        </p:spPr>
        <p:txBody>
          <a:bodyPr/>
          <a:lstStyle/>
          <a:p>
            <a:pPr algn="ctr"/>
            <a:r>
              <a:rPr lang="ru-RU" altLang="ru-RU" sz="4300" dirty="0" smtClean="0">
                <a:solidFill>
                  <a:srgbClr val="7030A0"/>
                </a:solidFill>
              </a:rPr>
              <a:t>ЛЕКЦИЯ 2</a:t>
            </a:r>
            <a:r>
              <a:rPr lang="ru-RU" altLang="ru-RU" sz="4300" dirty="0" smtClean="0">
                <a:solidFill>
                  <a:srgbClr val="FF0000"/>
                </a:solidFill>
              </a:rPr>
              <a:t/>
            </a:r>
            <a:br>
              <a:rPr lang="ru-RU" altLang="ru-RU" sz="4300" dirty="0" smtClean="0">
                <a:solidFill>
                  <a:srgbClr val="FF0000"/>
                </a:solidFill>
              </a:rPr>
            </a:br>
            <a:r>
              <a:rPr lang="ru-RU" altLang="ru-RU" sz="4300" dirty="0" smtClean="0">
                <a:solidFill>
                  <a:srgbClr val="FF0000"/>
                </a:solidFill>
              </a:rPr>
              <a:t>Проецирование прямой.</a:t>
            </a:r>
            <a:endParaRPr lang="ru-RU" altLang="ru-RU" sz="4300" dirty="0">
              <a:solidFill>
                <a:srgbClr val="FF0000"/>
              </a:solidFill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79512" y="4509120"/>
            <a:ext cx="4736752" cy="1368152"/>
          </a:xfrm>
          <a:effectLst>
            <a:outerShdw dist="17961" dir="2700000" algn="ctr" rotWithShape="0">
              <a:schemeClr val="tx2"/>
            </a:outerShdw>
          </a:effectLst>
        </p:spPr>
        <p:txBody>
          <a:bodyPr/>
          <a:lstStyle/>
          <a:p>
            <a:pPr algn="l"/>
            <a:r>
              <a:rPr lang="ru-RU" altLang="ru-RU" sz="2800" dirty="0">
                <a:solidFill>
                  <a:srgbClr val="002060"/>
                </a:solidFill>
              </a:rPr>
              <a:t>2</a:t>
            </a:r>
            <a:r>
              <a:rPr lang="ru-RU" altLang="ru-RU" sz="2800" dirty="0" smtClean="0">
                <a:solidFill>
                  <a:srgbClr val="002060"/>
                </a:solidFill>
              </a:rPr>
              <a:t>.1</a:t>
            </a:r>
            <a:r>
              <a:rPr lang="ru-RU" altLang="ru-RU" sz="2800" smtClean="0">
                <a:solidFill>
                  <a:srgbClr val="002060"/>
                </a:solidFill>
              </a:rPr>
              <a:t>. Модель </a:t>
            </a:r>
            <a:r>
              <a:rPr lang="ru-RU" altLang="ru-RU" sz="2800" dirty="0" smtClean="0">
                <a:solidFill>
                  <a:srgbClr val="002060"/>
                </a:solidFill>
              </a:rPr>
              <a:t>и комплексный чертеж прямой.</a:t>
            </a:r>
            <a:endParaRPr lang="ru-RU" altLang="ru-RU" sz="2800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ssau.ru/img/su/logo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002060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3456384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3635895" y="188640"/>
            <a:ext cx="53285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ФЕДЕРАЛЬНОЕ  ГОСУДАРСТВЕННОЕ АВТОНОМНОЕ ОБРАЗОВАТЕЛЬНОЕ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УЧРЕЖДЕНИЕ  ВЫСШЕГО  ОБРАЗОВАНИЯ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"САМАРСКИЙ  НАЦИОНАЛЬНЫЙ ИССЛЕДОВАТЕЛЬСКИЙ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УНИВЕРСИТЕТ ИМЕНИ АКАДЕМИКА С.П. КОРОЛЕВА»</a:t>
            </a:r>
            <a:b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</a:rPr>
              <a:t> (САМАРСКИЙ УНИВЕРСИТЕТ) </a:t>
            </a:r>
            <a:endParaRPr lang="ru-RU" sz="1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43050"/>
            <a:ext cx="4863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Кафедра инженерной графики</a:t>
            </a:r>
          </a:p>
          <a:p>
            <a:r>
              <a:rPr lang="ru-RU" dirty="0" smtClean="0"/>
              <a:t>Дисциплина: «Начертательная геометрия»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000768"/>
            <a:ext cx="263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Лектор: </a:t>
            </a:r>
            <a:r>
              <a:rPr lang="ru-RU" dirty="0" err="1" smtClean="0"/>
              <a:t>Жемкова</a:t>
            </a:r>
            <a:r>
              <a:rPr lang="ru-RU" dirty="0" smtClean="0"/>
              <a:t> Т.Ю.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434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99"/>
          <p:cNvGrpSpPr>
            <a:grpSpLocks/>
          </p:cNvGrpSpPr>
          <p:nvPr/>
        </p:nvGrpSpPr>
        <p:grpSpPr bwMode="auto">
          <a:xfrm>
            <a:off x="-104775" y="1350963"/>
            <a:ext cx="4738688" cy="3925887"/>
            <a:chOff x="-66" y="851"/>
            <a:chExt cx="2985" cy="2473"/>
          </a:xfrm>
        </p:grpSpPr>
        <p:grpSp>
          <p:nvGrpSpPr>
            <p:cNvPr id="10366" name="Group 197"/>
            <p:cNvGrpSpPr>
              <a:grpSpLocks/>
            </p:cNvGrpSpPr>
            <p:nvPr/>
          </p:nvGrpSpPr>
          <p:grpSpPr bwMode="auto">
            <a:xfrm>
              <a:off x="-66" y="851"/>
              <a:ext cx="2985" cy="2473"/>
              <a:chOff x="-66" y="851"/>
              <a:chExt cx="2985" cy="2473"/>
            </a:xfrm>
          </p:grpSpPr>
          <p:grpSp>
            <p:nvGrpSpPr>
              <p:cNvPr id="10370" name="Group 14"/>
              <p:cNvGrpSpPr>
                <a:grpSpLocks/>
              </p:cNvGrpSpPr>
              <p:nvPr/>
            </p:nvGrpSpPr>
            <p:grpSpPr bwMode="auto">
              <a:xfrm>
                <a:off x="-66" y="1930"/>
                <a:ext cx="373" cy="288"/>
                <a:chOff x="384" y="2345"/>
                <a:chExt cx="373" cy="288"/>
              </a:xfrm>
            </p:grpSpPr>
            <p:sp>
              <p:nvSpPr>
                <p:cNvPr id="10376" name="Line 1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62" y="2612"/>
                  <a:ext cx="19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sm" len="lg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0377" name="Text Box 1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84" y="2345"/>
                  <a:ext cx="20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4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x</a:t>
                  </a:r>
                  <a:endParaRPr lang="ru-RU" altLang="ru-RU" sz="18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0371" name="Rectangle 7"/>
              <p:cNvSpPr>
                <a:spLocks noChangeAspect="1" noChangeArrowheads="1"/>
              </p:cNvSpPr>
              <p:nvPr/>
            </p:nvSpPr>
            <p:spPr bwMode="auto">
              <a:xfrm>
                <a:off x="287" y="853"/>
                <a:ext cx="1834" cy="1345"/>
              </a:xfrm>
              <a:prstGeom prst="rect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372" name="AutoShape 8"/>
              <p:cNvSpPr>
                <a:spLocks noChangeAspect="1" noChangeArrowheads="1"/>
              </p:cNvSpPr>
              <p:nvPr/>
            </p:nvSpPr>
            <p:spPr bwMode="auto">
              <a:xfrm flipH="1">
                <a:off x="289" y="2197"/>
                <a:ext cx="2630" cy="1127"/>
              </a:xfrm>
              <a:prstGeom prst="parallelogram">
                <a:avLst>
                  <a:gd name="adj" fmla="val 70906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0373" name="Group 162"/>
              <p:cNvGrpSpPr>
                <a:grpSpLocks/>
              </p:cNvGrpSpPr>
              <p:nvPr/>
            </p:nvGrpSpPr>
            <p:grpSpPr bwMode="auto">
              <a:xfrm>
                <a:off x="269" y="851"/>
                <a:ext cx="467" cy="337"/>
                <a:chOff x="345" y="598"/>
                <a:chExt cx="467" cy="337"/>
              </a:xfrm>
            </p:grpSpPr>
            <p:sp>
              <p:nvSpPr>
                <p:cNvPr id="10374" name="Text Box 16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45" y="598"/>
                  <a:ext cx="389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8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П</a:t>
                  </a:r>
                  <a:endParaRPr lang="ru-RU" altLang="ru-RU" sz="24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0375" name="Text Box 16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90" y="723"/>
                  <a:ext cx="322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6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</p:grpSp>
        <p:grpSp>
          <p:nvGrpSpPr>
            <p:cNvPr id="10367" name="Group 9"/>
            <p:cNvGrpSpPr>
              <a:grpSpLocks/>
            </p:cNvGrpSpPr>
            <p:nvPr/>
          </p:nvGrpSpPr>
          <p:grpSpPr bwMode="auto">
            <a:xfrm>
              <a:off x="1044" y="2971"/>
              <a:ext cx="459" cy="328"/>
              <a:chOff x="1392" y="3534"/>
              <a:chExt cx="459" cy="328"/>
            </a:xfrm>
          </p:grpSpPr>
          <p:sp>
            <p:nvSpPr>
              <p:cNvPr id="10368" name="Text Box 10"/>
              <p:cNvSpPr txBox="1">
                <a:spLocks noChangeAspect="1" noChangeArrowheads="1"/>
              </p:cNvSpPr>
              <p:nvPr/>
            </p:nvSpPr>
            <p:spPr bwMode="auto">
              <a:xfrm>
                <a:off x="1392" y="3534"/>
                <a:ext cx="380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369" name="Text Box 11"/>
              <p:cNvSpPr txBox="1">
                <a:spLocks noChangeAspect="1" noChangeArrowheads="1"/>
              </p:cNvSpPr>
              <p:nvPr/>
            </p:nvSpPr>
            <p:spPr bwMode="auto">
              <a:xfrm rot="21404442">
                <a:off x="1537" y="3632"/>
                <a:ext cx="314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1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0" y="5276850"/>
            <a:ext cx="9010651" cy="14496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Все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точки прямой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АВ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 равноудалены от горизонтальной плоскости </a:t>
            </a:r>
            <a:endParaRPr lang="en-US" altLang="ru-RU" sz="1800" b="1" dirty="0" smtClean="0">
              <a:solidFill>
                <a:srgbClr val="800080"/>
              </a:solidFill>
              <a:latin typeface="Arial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проекций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 имеют одинаковую аппликату 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z= const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.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Фронтальная проекция горизонтали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В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</a:t>
            </a:r>
            <a:r>
              <a:rPr lang="ru-RU" altLang="ru-RU" sz="1800" b="1" baseline="-20000" dirty="0" smtClean="0">
                <a:solidFill>
                  <a:srgbClr val="800080"/>
                </a:solidFill>
                <a:latin typeface="Arial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параллельна оси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.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Горизонтальная проекция горизонтали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В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- Н.В., углы 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  <a:sym typeface="Symbol" pitchFamily="18" charset="2"/>
              </a:rPr>
              <a:t>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 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  <a:sym typeface="Symbol" pitchFamily="18" charset="2"/>
              </a:rPr>
              <a:t>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изображаются в натуральную величину на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</a:t>
            </a:r>
          </a:p>
        </p:txBody>
      </p:sp>
      <p:sp>
        <p:nvSpPr>
          <p:cNvPr id="10244" name="Text Box 84"/>
          <p:cNvSpPr txBox="1">
            <a:spLocks noChangeArrowheads="1"/>
          </p:cNvSpPr>
          <p:nvPr/>
        </p:nvSpPr>
        <p:spPr bwMode="auto">
          <a:xfrm>
            <a:off x="126806" y="911923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10245" name="Text Box 85"/>
          <p:cNvSpPr txBox="1">
            <a:spLocks noChangeArrowheads="1"/>
          </p:cNvSpPr>
          <p:nvPr/>
        </p:nvSpPr>
        <p:spPr bwMode="auto">
          <a:xfrm>
            <a:off x="4117975" y="929742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sp>
        <p:nvSpPr>
          <p:cNvPr id="10246" name="Line 87"/>
          <p:cNvSpPr>
            <a:spLocks noChangeAspect="1" noChangeShapeType="1"/>
          </p:cNvSpPr>
          <p:nvPr/>
        </p:nvSpPr>
        <p:spPr bwMode="auto">
          <a:xfrm flipH="1">
            <a:off x="4117975" y="3231356"/>
            <a:ext cx="2382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47" name="Text Box 88"/>
          <p:cNvSpPr txBox="1">
            <a:spLocks noChangeAspect="1" noChangeArrowheads="1"/>
          </p:cNvSpPr>
          <p:nvPr/>
        </p:nvSpPr>
        <p:spPr bwMode="auto">
          <a:xfrm>
            <a:off x="4099712" y="2783169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dirty="0" smtClean="0">
              <a:solidFill>
                <a:prstClr val="black"/>
              </a:solidFill>
              <a:latin typeface="GOST type B" pitchFamily="34" charset="0"/>
            </a:endParaRPr>
          </a:p>
        </p:txBody>
      </p:sp>
      <p:grpSp>
        <p:nvGrpSpPr>
          <p:cNvPr id="7" name="Group 200"/>
          <p:cNvGrpSpPr>
            <a:grpSpLocks/>
          </p:cNvGrpSpPr>
          <p:nvPr/>
        </p:nvGrpSpPr>
        <p:grpSpPr bwMode="auto">
          <a:xfrm rot="10800000">
            <a:off x="3553473" y="1978194"/>
            <a:ext cx="2247900" cy="1338263"/>
            <a:chOff x="4046" y="1300"/>
            <a:chExt cx="1416" cy="843"/>
          </a:xfrm>
        </p:grpSpPr>
        <p:sp>
          <p:nvSpPr>
            <p:cNvPr id="10360" name="AutoShape 101"/>
            <p:cNvSpPr>
              <a:spLocks/>
            </p:cNvSpPr>
            <p:nvPr/>
          </p:nvSpPr>
          <p:spPr bwMode="auto">
            <a:xfrm>
              <a:off x="4511" y="1357"/>
              <a:ext cx="134" cy="737"/>
            </a:xfrm>
            <a:prstGeom prst="rightBrace">
              <a:avLst>
                <a:gd name="adj1" fmla="val 45833"/>
                <a:gd name="adj2" fmla="val 50000"/>
              </a:avLst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6600" b="1" i="1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sp>
          <p:nvSpPr>
            <p:cNvPr id="10361" name="Text Box 102"/>
            <p:cNvSpPr txBox="1">
              <a:spLocks noChangeAspect="1" noChangeArrowheads="1"/>
            </p:cNvSpPr>
            <p:nvPr/>
          </p:nvSpPr>
          <p:spPr bwMode="auto">
            <a:xfrm rot="10800000">
              <a:off x="4627" y="1598"/>
              <a:ext cx="83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2400" b="1" i="1" dirty="0" smtClean="0">
                  <a:solidFill>
                    <a:srgbClr val="4E03C9"/>
                  </a:solidFill>
                  <a:latin typeface="GOST type B" pitchFamily="34" charset="0"/>
                  <a:sym typeface="Symbol" pitchFamily="18" charset="2"/>
                </a:rPr>
                <a:t>z</a:t>
              </a:r>
              <a:r>
                <a:rPr lang="ru-RU" altLang="ru-RU" sz="2400" b="1" i="1" dirty="0" smtClean="0">
                  <a:solidFill>
                    <a:srgbClr val="4E03C9"/>
                  </a:solidFill>
                  <a:latin typeface="GOST type B" pitchFamily="34" charset="0"/>
                  <a:sym typeface="Symbol" pitchFamily="18" charset="2"/>
                </a:rPr>
                <a:t>=</a:t>
              </a:r>
              <a:r>
                <a:rPr lang="en-US" altLang="ru-RU" sz="2400" b="1" i="1" dirty="0" err="1" smtClean="0">
                  <a:solidFill>
                    <a:srgbClr val="4E03C9"/>
                  </a:solidFill>
                  <a:latin typeface="GOST type B" pitchFamily="34" charset="0"/>
                  <a:sym typeface="Symbol" pitchFamily="18" charset="2"/>
                </a:rPr>
                <a:t>const</a:t>
              </a:r>
              <a:endPara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sp>
          <p:nvSpPr>
            <p:cNvPr id="10362" name="Line 132"/>
            <p:cNvSpPr>
              <a:spLocks noChangeShapeType="1"/>
            </p:cNvSpPr>
            <p:nvPr/>
          </p:nvSpPr>
          <p:spPr bwMode="auto">
            <a:xfrm>
              <a:off x="4053" y="1300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63" name="Line 133"/>
            <p:cNvSpPr>
              <a:spLocks noChangeShapeType="1"/>
            </p:cNvSpPr>
            <p:nvPr/>
          </p:nvSpPr>
          <p:spPr bwMode="auto">
            <a:xfrm>
              <a:off x="4046" y="1399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64" name="Line 134"/>
            <p:cNvSpPr>
              <a:spLocks noChangeShapeType="1"/>
            </p:cNvSpPr>
            <p:nvPr/>
          </p:nvSpPr>
          <p:spPr bwMode="auto">
            <a:xfrm>
              <a:off x="4060" y="2045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65" name="Line 135"/>
            <p:cNvSpPr>
              <a:spLocks noChangeShapeType="1"/>
            </p:cNvSpPr>
            <p:nvPr/>
          </p:nvSpPr>
          <p:spPr bwMode="auto">
            <a:xfrm>
              <a:off x="4060" y="2143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0249" name="Text Box 149"/>
          <p:cNvSpPr txBox="1">
            <a:spLocks noChangeAspect="1" noChangeArrowheads="1"/>
          </p:cNvSpPr>
          <p:nvPr/>
        </p:nvSpPr>
        <p:spPr bwMode="auto">
          <a:xfrm>
            <a:off x="2419350" y="2965450"/>
            <a:ext cx="403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3600" b="1" i="1" smtClean="0">
                <a:solidFill>
                  <a:srgbClr val="4E03C9"/>
                </a:solidFill>
                <a:latin typeface="GOST type B" pitchFamily="34" charset="0"/>
              </a:rPr>
              <a:t>h</a:t>
            </a:r>
            <a:endParaRPr lang="ru-RU" altLang="ru-RU" sz="1800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sp>
        <p:nvSpPr>
          <p:cNvPr id="10250" name="Text Box 29"/>
          <p:cNvSpPr txBox="1">
            <a:spLocks noChangeAspect="1" noChangeArrowheads="1"/>
          </p:cNvSpPr>
          <p:nvPr/>
        </p:nvSpPr>
        <p:spPr bwMode="auto">
          <a:xfrm>
            <a:off x="3051175" y="2744788"/>
            <a:ext cx="406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smtClean="0">
                <a:solidFill>
                  <a:srgbClr val="4E03C9"/>
                </a:solidFill>
                <a:latin typeface="GOST type B" pitchFamily="34" charset="0"/>
              </a:rPr>
              <a:t>B</a:t>
            </a:r>
            <a:endParaRPr lang="ru-RU" altLang="ru-RU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8" name="Group 198"/>
          <p:cNvGrpSpPr>
            <a:grpSpLocks/>
          </p:cNvGrpSpPr>
          <p:nvPr/>
        </p:nvGrpSpPr>
        <p:grpSpPr bwMode="auto">
          <a:xfrm>
            <a:off x="1481138" y="2263775"/>
            <a:ext cx="1682750" cy="2263775"/>
            <a:chOff x="933" y="1426"/>
            <a:chExt cx="1060" cy="1426"/>
          </a:xfrm>
        </p:grpSpPr>
        <p:sp>
          <p:nvSpPr>
            <p:cNvPr id="10356" name="Line 80"/>
            <p:cNvSpPr>
              <a:spLocks noChangeAspect="1" noChangeShapeType="1"/>
            </p:cNvSpPr>
            <p:nvPr/>
          </p:nvSpPr>
          <p:spPr bwMode="auto">
            <a:xfrm>
              <a:off x="1515" y="1426"/>
              <a:ext cx="0" cy="7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7" name="Line 23"/>
            <p:cNvSpPr>
              <a:spLocks noChangeAspect="1" noChangeShapeType="1"/>
            </p:cNvSpPr>
            <p:nvPr/>
          </p:nvSpPr>
          <p:spPr bwMode="auto">
            <a:xfrm>
              <a:off x="937" y="2198"/>
              <a:ext cx="198" cy="2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8" name="Line 24"/>
            <p:cNvSpPr>
              <a:spLocks noChangeAspect="1" noChangeShapeType="1"/>
            </p:cNvSpPr>
            <p:nvPr/>
          </p:nvSpPr>
          <p:spPr bwMode="auto">
            <a:xfrm>
              <a:off x="933" y="1427"/>
              <a:ext cx="0" cy="7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9" name="Line 30"/>
            <p:cNvSpPr>
              <a:spLocks noChangeAspect="1" noChangeShapeType="1"/>
            </p:cNvSpPr>
            <p:nvPr/>
          </p:nvSpPr>
          <p:spPr bwMode="auto">
            <a:xfrm>
              <a:off x="1513" y="2193"/>
              <a:ext cx="480" cy="6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0252" name="Text Box 62"/>
          <p:cNvSpPr txBox="1">
            <a:spLocks noChangeAspect="1" noChangeArrowheads="1"/>
          </p:cNvSpPr>
          <p:nvPr/>
        </p:nvSpPr>
        <p:spPr bwMode="auto">
          <a:xfrm>
            <a:off x="1682750" y="2671763"/>
            <a:ext cx="5095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i="1" smtClean="0">
                <a:solidFill>
                  <a:srgbClr val="4E03C9"/>
                </a:solidFill>
                <a:latin typeface="GOST type B" pitchFamily="34" charset="0"/>
              </a:rPr>
              <a:t>A</a:t>
            </a:r>
            <a:endParaRPr lang="ru-RU" altLang="ru-RU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9" name="Group 192"/>
          <p:cNvGrpSpPr>
            <a:grpSpLocks/>
          </p:cNvGrpSpPr>
          <p:nvPr/>
        </p:nvGrpSpPr>
        <p:grpSpPr bwMode="auto">
          <a:xfrm>
            <a:off x="2395538" y="2895600"/>
            <a:ext cx="2238375" cy="1609725"/>
            <a:chOff x="1509" y="1824"/>
            <a:chExt cx="1410" cy="1014"/>
          </a:xfrm>
        </p:grpSpPr>
        <p:grpSp>
          <p:nvGrpSpPr>
            <p:cNvPr id="10349" name="Group 174"/>
            <p:cNvGrpSpPr>
              <a:grpSpLocks/>
            </p:cNvGrpSpPr>
            <p:nvPr/>
          </p:nvGrpSpPr>
          <p:grpSpPr bwMode="auto">
            <a:xfrm>
              <a:off x="2010" y="2101"/>
              <a:ext cx="909" cy="737"/>
              <a:chOff x="2010" y="2101"/>
              <a:chExt cx="909" cy="737"/>
            </a:xfrm>
          </p:grpSpPr>
          <p:sp>
            <p:nvSpPr>
              <p:cNvPr id="10354" name="AutoShape 82"/>
              <p:cNvSpPr>
                <a:spLocks/>
              </p:cNvSpPr>
              <p:nvPr/>
            </p:nvSpPr>
            <p:spPr bwMode="auto">
              <a:xfrm>
                <a:off x="2010" y="2101"/>
                <a:ext cx="134" cy="737"/>
              </a:xfrm>
              <a:prstGeom prst="rightBrace">
                <a:avLst>
                  <a:gd name="adj1" fmla="val 45833"/>
                  <a:gd name="adj2" fmla="val 50000"/>
                </a:avLst>
              </a:prstGeom>
              <a:noFill/>
              <a:ln w="19050">
                <a:solidFill>
                  <a:srgbClr val="FF505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6600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355" name="Text Box 83"/>
              <p:cNvSpPr txBox="1">
                <a:spLocks noChangeAspect="1" noChangeArrowheads="1"/>
              </p:cNvSpPr>
              <p:nvPr/>
            </p:nvSpPr>
            <p:spPr bwMode="auto">
              <a:xfrm>
                <a:off x="2084" y="2419"/>
                <a:ext cx="83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2400" b="1" i="1" smtClean="0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z</a:t>
                </a:r>
                <a:r>
                  <a:rPr lang="ru-RU" altLang="ru-RU" sz="2400" b="1" i="1" smtClean="0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=</a:t>
                </a:r>
                <a:r>
                  <a:rPr lang="en-US" altLang="ru-RU" sz="2400" b="1" i="1" smtClean="0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const</a:t>
                </a:r>
                <a:endParaRPr lang="ru-RU" altLang="ru-RU" sz="2400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0350" name="Line 136"/>
            <p:cNvSpPr>
              <a:spLocks noChangeShapeType="1"/>
            </p:cNvSpPr>
            <p:nvPr/>
          </p:nvSpPr>
          <p:spPr bwMode="auto">
            <a:xfrm>
              <a:off x="1550" y="1824"/>
              <a:ext cx="114" cy="54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1" name="Line 137"/>
            <p:cNvSpPr>
              <a:spLocks noChangeShapeType="1"/>
            </p:cNvSpPr>
            <p:nvPr/>
          </p:nvSpPr>
          <p:spPr bwMode="auto">
            <a:xfrm>
              <a:off x="1509" y="1904"/>
              <a:ext cx="114" cy="54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2" name="Line 138"/>
            <p:cNvSpPr>
              <a:spLocks noChangeShapeType="1"/>
            </p:cNvSpPr>
            <p:nvPr/>
          </p:nvSpPr>
          <p:spPr bwMode="auto">
            <a:xfrm>
              <a:off x="1659" y="2649"/>
              <a:ext cx="114" cy="54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353" name="Line 139"/>
            <p:cNvSpPr>
              <a:spLocks noChangeShapeType="1"/>
            </p:cNvSpPr>
            <p:nvPr/>
          </p:nvSpPr>
          <p:spPr bwMode="auto">
            <a:xfrm>
              <a:off x="1620" y="2732"/>
              <a:ext cx="114" cy="54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4509" name="Rectangle 17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08504" cy="820738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Прямые уровня: </a:t>
            </a:r>
            <a:r>
              <a:rPr lang="en-US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 о р и з о н т а л ь </a:t>
            </a:r>
            <a:r>
              <a:rPr lang="en-US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 </a:t>
            </a:r>
            <a:r>
              <a:rPr lang="ru-RU" sz="3200" b="1" dirty="0" smtClean="0">
                <a:solidFill>
                  <a:srgbClr val="4E03C9"/>
                </a:solidFill>
                <a:sym typeface="Symbol" pitchFamily="18" charset="2"/>
              </a:rPr>
              <a:t>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3200" b="1" baseline="-20000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grpSp>
        <p:nvGrpSpPr>
          <p:cNvPr id="11" name="Group 191"/>
          <p:cNvGrpSpPr>
            <a:grpSpLocks/>
          </p:cNvGrpSpPr>
          <p:nvPr/>
        </p:nvGrpSpPr>
        <p:grpSpPr bwMode="auto">
          <a:xfrm>
            <a:off x="1458913" y="2724150"/>
            <a:ext cx="1873250" cy="2335213"/>
            <a:chOff x="919" y="1716"/>
            <a:chExt cx="1180" cy="1471"/>
          </a:xfrm>
        </p:grpSpPr>
        <p:grpSp>
          <p:nvGrpSpPr>
            <p:cNvPr id="10327" name="Group 119"/>
            <p:cNvGrpSpPr>
              <a:grpSpLocks/>
            </p:cNvGrpSpPr>
            <p:nvPr/>
          </p:nvGrpSpPr>
          <p:grpSpPr bwMode="auto">
            <a:xfrm>
              <a:off x="1358" y="2248"/>
              <a:ext cx="334" cy="392"/>
              <a:chOff x="1200" y="1488"/>
              <a:chExt cx="352" cy="413"/>
            </a:xfrm>
          </p:grpSpPr>
          <p:sp>
            <p:nvSpPr>
              <p:cNvPr id="10347" name="Text Box 120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h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348" name="Text Box 121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8"/>
                <a:ext cx="192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0328" name="Group 190"/>
            <p:cNvGrpSpPr>
              <a:grpSpLocks/>
            </p:cNvGrpSpPr>
            <p:nvPr/>
          </p:nvGrpSpPr>
          <p:grpSpPr bwMode="auto">
            <a:xfrm>
              <a:off x="919" y="1716"/>
              <a:ext cx="1180" cy="1471"/>
              <a:chOff x="919" y="1716"/>
              <a:chExt cx="1180" cy="1471"/>
            </a:xfrm>
          </p:grpSpPr>
          <p:grpSp>
            <p:nvGrpSpPr>
              <p:cNvPr id="10329" name="Group 188"/>
              <p:cNvGrpSpPr>
                <a:grpSpLocks/>
              </p:cNvGrpSpPr>
              <p:nvPr/>
            </p:nvGrpSpPr>
            <p:grpSpPr bwMode="auto">
              <a:xfrm>
                <a:off x="1747" y="2068"/>
                <a:ext cx="352" cy="1119"/>
                <a:chOff x="1747" y="2068"/>
                <a:chExt cx="352" cy="1119"/>
              </a:xfrm>
            </p:grpSpPr>
            <p:sp>
              <p:nvSpPr>
                <p:cNvPr id="10339" name="Line 28"/>
                <p:cNvSpPr>
                  <a:spLocks noChangeAspect="1" noChangeShapeType="1"/>
                </p:cNvSpPr>
                <p:nvPr/>
              </p:nvSpPr>
              <p:spPr bwMode="auto">
                <a:xfrm>
                  <a:off x="1997" y="2068"/>
                  <a:ext cx="0" cy="776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0340" name="Group 32"/>
                <p:cNvGrpSpPr>
                  <a:grpSpLocks/>
                </p:cNvGrpSpPr>
                <p:nvPr/>
              </p:nvGrpSpPr>
              <p:grpSpPr bwMode="auto">
                <a:xfrm>
                  <a:off x="1747" y="2787"/>
                  <a:ext cx="352" cy="400"/>
                  <a:chOff x="1200" y="1488"/>
                  <a:chExt cx="352" cy="400"/>
                </a:xfrm>
              </p:grpSpPr>
              <p:sp>
                <p:nvSpPr>
                  <p:cNvPr id="10345" name="Text Box 33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B</a:t>
                    </a:r>
                    <a:endPara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0346" name="Text Box 34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1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sp>
              <p:nvSpPr>
                <p:cNvPr id="10341" name="Oval 52"/>
                <p:cNvSpPr>
                  <a:spLocks noChangeAspect="1" noChangeArrowheads="1"/>
                </p:cNvSpPr>
                <p:nvPr/>
              </p:nvSpPr>
              <p:spPr bwMode="auto">
                <a:xfrm>
                  <a:off x="1962" y="2821"/>
                  <a:ext cx="72" cy="71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0342" name="Group 17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1956" y="2362"/>
                  <a:ext cx="81" cy="63"/>
                  <a:chOff x="2533" y="2425"/>
                  <a:chExt cx="45" cy="35"/>
                </a:xfrm>
              </p:grpSpPr>
              <p:sp>
                <p:nvSpPr>
                  <p:cNvPr id="10343" name="Line 1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33" y="2425"/>
                    <a:ext cx="45" cy="18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0344" name="Line 17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3" y="2443"/>
                    <a:ext cx="45" cy="17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  <p:grpSp>
            <p:nvGrpSpPr>
              <p:cNvPr id="10330" name="Group 189"/>
              <p:cNvGrpSpPr>
                <a:grpSpLocks/>
              </p:cNvGrpSpPr>
              <p:nvPr/>
            </p:nvGrpSpPr>
            <p:grpSpPr bwMode="auto">
              <a:xfrm>
                <a:off x="919" y="1716"/>
                <a:ext cx="352" cy="1094"/>
                <a:chOff x="919" y="1716"/>
                <a:chExt cx="352" cy="1094"/>
              </a:xfrm>
            </p:grpSpPr>
            <p:grpSp>
              <p:nvGrpSpPr>
                <p:cNvPr id="10331" name="Group 47"/>
                <p:cNvGrpSpPr>
                  <a:grpSpLocks/>
                </p:cNvGrpSpPr>
                <p:nvPr/>
              </p:nvGrpSpPr>
              <p:grpSpPr bwMode="auto">
                <a:xfrm>
                  <a:off x="919" y="2410"/>
                  <a:ext cx="352" cy="400"/>
                  <a:chOff x="1200" y="1488"/>
                  <a:chExt cx="352" cy="400"/>
                </a:xfrm>
              </p:grpSpPr>
              <p:sp>
                <p:nvSpPr>
                  <p:cNvPr id="10337" name="Text Box 48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А</a:t>
                    </a:r>
                  </a:p>
                </p:txBody>
              </p:sp>
              <p:sp>
                <p:nvSpPr>
                  <p:cNvPr id="10338" name="Text Box 49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1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sp>
              <p:nvSpPr>
                <p:cNvPr id="10332" name="Line 60"/>
                <p:cNvSpPr>
                  <a:spLocks noChangeAspect="1" noChangeShapeType="1"/>
                </p:cNvSpPr>
                <p:nvPr/>
              </p:nvSpPr>
              <p:spPr bwMode="auto">
                <a:xfrm>
                  <a:off x="1125" y="1716"/>
                  <a:ext cx="1" cy="716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0333" name="Oval 66"/>
                <p:cNvSpPr>
                  <a:spLocks noChangeAspect="1" noChangeArrowheads="1"/>
                </p:cNvSpPr>
                <p:nvPr/>
              </p:nvSpPr>
              <p:spPr bwMode="auto">
                <a:xfrm>
                  <a:off x="1091" y="2422"/>
                  <a:ext cx="72" cy="71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0334" name="Group 178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1084" y="2052"/>
                  <a:ext cx="81" cy="63"/>
                  <a:chOff x="2533" y="2425"/>
                  <a:chExt cx="45" cy="35"/>
                </a:xfrm>
              </p:grpSpPr>
              <p:sp>
                <p:nvSpPr>
                  <p:cNvPr id="10335" name="Line 17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33" y="2425"/>
                    <a:ext cx="45" cy="18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0336" name="Line 1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3" y="2443"/>
                    <a:ext cx="45" cy="17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</p:grpSp>
      </p:grpSp>
      <p:sp>
        <p:nvSpPr>
          <p:cNvPr id="14523" name="Line 187"/>
          <p:cNvSpPr>
            <a:spLocks noChangeShapeType="1"/>
          </p:cNvSpPr>
          <p:nvPr/>
        </p:nvSpPr>
        <p:spPr bwMode="auto">
          <a:xfrm>
            <a:off x="1792288" y="2678113"/>
            <a:ext cx="1363662" cy="623887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57" name="Line 79"/>
          <p:cNvSpPr>
            <a:spLocks noChangeShapeType="1"/>
          </p:cNvSpPr>
          <p:nvPr/>
        </p:nvSpPr>
        <p:spPr bwMode="auto">
          <a:xfrm>
            <a:off x="1814513" y="2689225"/>
            <a:ext cx="1335087" cy="611188"/>
          </a:xfrm>
          <a:prstGeom prst="line">
            <a:avLst/>
          </a:prstGeom>
          <a:noFill/>
          <a:ln w="317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0" name="Group 172"/>
          <p:cNvGrpSpPr>
            <a:grpSpLocks/>
          </p:cNvGrpSpPr>
          <p:nvPr/>
        </p:nvGrpSpPr>
        <p:grpSpPr bwMode="auto">
          <a:xfrm>
            <a:off x="1809434" y="2567604"/>
            <a:ext cx="4222750" cy="2265363"/>
            <a:chOff x="1166" y="1620"/>
            <a:chExt cx="2660" cy="1427"/>
          </a:xfrm>
        </p:grpSpPr>
        <p:sp>
          <p:nvSpPr>
            <p:cNvPr id="10312" name="Line 143"/>
            <p:cNvSpPr>
              <a:spLocks noChangeShapeType="1"/>
            </p:cNvSpPr>
            <p:nvPr/>
          </p:nvSpPr>
          <p:spPr bwMode="auto">
            <a:xfrm>
              <a:off x="1166" y="1674"/>
              <a:ext cx="447" cy="0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313" name="Group 171"/>
            <p:cNvGrpSpPr>
              <a:grpSpLocks/>
            </p:cNvGrpSpPr>
            <p:nvPr/>
          </p:nvGrpSpPr>
          <p:grpSpPr bwMode="auto">
            <a:xfrm>
              <a:off x="1301" y="1620"/>
              <a:ext cx="2525" cy="1427"/>
              <a:chOff x="1301" y="1620"/>
              <a:chExt cx="2525" cy="1427"/>
            </a:xfrm>
          </p:grpSpPr>
          <p:sp>
            <p:nvSpPr>
              <p:cNvPr id="10314" name="Arc 17"/>
              <p:cNvSpPr>
                <a:spLocks/>
              </p:cNvSpPr>
              <p:nvPr/>
            </p:nvSpPr>
            <p:spPr bwMode="auto">
              <a:xfrm rot="6786792">
                <a:off x="3281" y="2409"/>
                <a:ext cx="129" cy="63"/>
              </a:xfrm>
              <a:custGeom>
                <a:avLst/>
                <a:gdLst>
                  <a:gd name="T0" fmla="*/ 0 w 26754"/>
                  <a:gd name="T1" fmla="*/ 0 h 21600"/>
                  <a:gd name="T2" fmla="*/ 0 w 26754"/>
                  <a:gd name="T3" fmla="*/ 0 h 21600"/>
                  <a:gd name="T4" fmla="*/ 0 w 2675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6754"/>
                  <a:gd name="T10" fmla="*/ 0 h 21600"/>
                  <a:gd name="T11" fmla="*/ 26754 w 2675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754" h="21600" fill="none" extrusionOk="0">
                    <a:moveTo>
                      <a:pt x="0" y="3317"/>
                    </a:moveTo>
                    <a:cubicBezTo>
                      <a:pt x="3444" y="1149"/>
                      <a:pt x="7432" y="-1"/>
                      <a:pt x="11502" y="0"/>
                    </a:cubicBezTo>
                    <a:cubicBezTo>
                      <a:pt x="17220" y="0"/>
                      <a:pt x="22704" y="2267"/>
                      <a:pt x="26753" y="6305"/>
                    </a:cubicBezTo>
                  </a:path>
                  <a:path w="26754" h="21600" stroke="0" extrusionOk="0">
                    <a:moveTo>
                      <a:pt x="0" y="3317"/>
                    </a:moveTo>
                    <a:cubicBezTo>
                      <a:pt x="3444" y="1149"/>
                      <a:pt x="7432" y="-1"/>
                      <a:pt x="11502" y="0"/>
                    </a:cubicBezTo>
                    <a:cubicBezTo>
                      <a:pt x="17220" y="0"/>
                      <a:pt x="22704" y="2267"/>
                      <a:pt x="26753" y="6305"/>
                    </a:cubicBezTo>
                    <a:lnTo>
                      <a:pt x="11502" y="21600"/>
                    </a:lnTo>
                    <a:lnTo>
                      <a:pt x="0" y="3317"/>
                    </a:lnTo>
                    <a:close/>
                  </a:path>
                </a:pathLst>
              </a:cu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0315" name="Line 53"/>
              <p:cNvSpPr>
                <a:spLocks noChangeShapeType="1"/>
              </p:cNvSpPr>
              <p:nvPr/>
            </p:nvSpPr>
            <p:spPr bwMode="auto">
              <a:xfrm>
                <a:off x="3271" y="2378"/>
                <a:ext cx="447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0316" name="Rectangle 67"/>
              <p:cNvSpPr>
                <a:spLocks noChangeArrowheads="1"/>
              </p:cNvSpPr>
              <p:nvPr/>
            </p:nvSpPr>
            <p:spPr bwMode="auto">
              <a:xfrm>
                <a:off x="3419" y="2397"/>
                <a:ext cx="19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dirty="0" smtClean="0">
                    <a:solidFill>
                      <a:srgbClr val="4E03C9"/>
                    </a:solidFill>
                    <a:latin typeface="Arial" charset="0"/>
                    <a:sym typeface="Symbol" pitchFamily="18" charset="2"/>
                  </a:rPr>
                  <a:t></a:t>
                </a:r>
              </a:p>
            </p:txBody>
          </p:sp>
          <p:sp>
            <p:nvSpPr>
              <p:cNvPr id="10317" name="Arc 122"/>
              <p:cNvSpPr>
                <a:spLocks/>
              </p:cNvSpPr>
              <p:nvPr/>
            </p:nvSpPr>
            <p:spPr bwMode="auto">
              <a:xfrm rot="19779359">
                <a:off x="3687" y="2815"/>
                <a:ext cx="139" cy="63"/>
              </a:xfrm>
              <a:custGeom>
                <a:avLst/>
                <a:gdLst>
                  <a:gd name="T0" fmla="*/ 0 w 26754"/>
                  <a:gd name="T1" fmla="*/ 0 h 21600"/>
                  <a:gd name="T2" fmla="*/ 0 w 26754"/>
                  <a:gd name="T3" fmla="*/ 0 h 21600"/>
                  <a:gd name="T4" fmla="*/ 0 w 2675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6754"/>
                  <a:gd name="T10" fmla="*/ 0 h 21600"/>
                  <a:gd name="T11" fmla="*/ 26754 w 2675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754" h="21600" fill="none" extrusionOk="0">
                    <a:moveTo>
                      <a:pt x="0" y="3317"/>
                    </a:moveTo>
                    <a:cubicBezTo>
                      <a:pt x="3444" y="1149"/>
                      <a:pt x="7432" y="-1"/>
                      <a:pt x="11502" y="0"/>
                    </a:cubicBezTo>
                    <a:cubicBezTo>
                      <a:pt x="17220" y="0"/>
                      <a:pt x="22704" y="2267"/>
                      <a:pt x="26753" y="6305"/>
                    </a:cubicBezTo>
                  </a:path>
                  <a:path w="26754" h="21600" stroke="0" extrusionOk="0">
                    <a:moveTo>
                      <a:pt x="0" y="3317"/>
                    </a:moveTo>
                    <a:cubicBezTo>
                      <a:pt x="3444" y="1149"/>
                      <a:pt x="7432" y="-1"/>
                      <a:pt x="11502" y="0"/>
                    </a:cubicBezTo>
                    <a:cubicBezTo>
                      <a:pt x="17220" y="0"/>
                      <a:pt x="22704" y="2267"/>
                      <a:pt x="26753" y="6305"/>
                    </a:cubicBezTo>
                    <a:lnTo>
                      <a:pt x="11502" y="21600"/>
                    </a:lnTo>
                    <a:lnTo>
                      <a:pt x="0" y="3317"/>
                    </a:lnTo>
                    <a:close/>
                  </a:path>
                </a:pathLst>
              </a:cu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0318" name="Rectangle 123"/>
              <p:cNvSpPr>
                <a:spLocks noChangeArrowheads="1"/>
              </p:cNvSpPr>
              <p:nvPr/>
            </p:nvSpPr>
            <p:spPr bwMode="auto">
              <a:xfrm>
                <a:off x="3631" y="2585"/>
                <a:ext cx="17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dirty="0" smtClean="0">
                    <a:solidFill>
                      <a:srgbClr val="4E03C9"/>
                    </a:solidFill>
                    <a:latin typeface="Arial" charset="0"/>
                    <a:sym typeface="Symbol" pitchFamily="18" charset="2"/>
                  </a:rPr>
                  <a:t></a:t>
                </a:r>
              </a:p>
            </p:txBody>
          </p:sp>
          <p:sp>
            <p:nvSpPr>
              <p:cNvPr id="10319" name="Rectangle 127"/>
              <p:cNvSpPr>
                <a:spLocks noChangeArrowheads="1"/>
              </p:cNvSpPr>
              <p:nvPr/>
            </p:nvSpPr>
            <p:spPr bwMode="auto">
              <a:xfrm>
                <a:off x="3109" y="2756"/>
                <a:ext cx="40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dirty="0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0320" name="Line 128"/>
              <p:cNvSpPr>
                <a:spLocks noChangeShapeType="1"/>
              </p:cNvSpPr>
              <p:nvPr/>
            </p:nvSpPr>
            <p:spPr bwMode="auto">
              <a:xfrm>
                <a:off x="3139" y="2993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0321" name="Line 129"/>
              <p:cNvSpPr>
                <a:spLocks noChangeShapeType="1"/>
              </p:cNvSpPr>
              <p:nvPr/>
            </p:nvSpPr>
            <p:spPr bwMode="auto">
              <a:xfrm flipV="1">
                <a:off x="3494" y="2766"/>
                <a:ext cx="100" cy="221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0322" name="Group 169"/>
              <p:cNvGrpSpPr>
                <a:grpSpLocks/>
              </p:cNvGrpSpPr>
              <p:nvPr/>
            </p:nvGrpSpPr>
            <p:grpSpPr bwMode="auto">
              <a:xfrm>
                <a:off x="1301" y="1620"/>
                <a:ext cx="564" cy="388"/>
                <a:chOff x="1301" y="1620"/>
                <a:chExt cx="564" cy="388"/>
              </a:xfrm>
            </p:grpSpPr>
            <p:sp>
              <p:nvSpPr>
                <p:cNvPr id="10323" name="Arc 142"/>
                <p:cNvSpPr>
                  <a:spLocks/>
                </p:cNvSpPr>
                <p:nvPr/>
              </p:nvSpPr>
              <p:spPr bwMode="auto">
                <a:xfrm rot="5756113">
                  <a:off x="1281" y="1695"/>
                  <a:ext cx="101" cy="61"/>
                </a:xfrm>
                <a:custGeom>
                  <a:avLst/>
                  <a:gdLst>
                    <a:gd name="T0" fmla="*/ 0 w 26754"/>
                    <a:gd name="T1" fmla="*/ 0 h 21600"/>
                    <a:gd name="T2" fmla="*/ 0 w 26754"/>
                    <a:gd name="T3" fmla="*/ 0 h 21600"/>
                    <a:gd name="T4" fmla="*/ 0 w 2675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754"/>
                    <a:gd name="T10" fmla="*/ 0 h 21600"/>
                    <a:gd name="T11" fmla="*/ 26754 w 2675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754" h="21600" fill="none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</a:path>
                    <a:path w="26754" h="21600" stroke="0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  <a:lnTo>
                        <a:pt x="11502" y="21600"/>
                      </a:lnTo>
                      <a:lnTo>
                        <a:pt x="0" y="331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0324" name="Rectangle 144"/>
                <p:cNvSpPr>
                  <a:spLocks noChangeArrowheads="1"/>
                </p:cNvSpPr>
                <p:nvPr/>
              </p:nvSpPr>
              <p:spPr bwMode="auto">
                <a:xfrm>
                  <a:off x="1329" y="1620"/>
                  <a:ext cx="19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</a:t>
                  </a:r>
                </a:p>
              </p:txBody>
            </p:sp>
            <p:sp>
              <p:nvSpPr>
                <p:cNvPr id="10325" name="Arc 145"/>
                <p:cNvSpPr>
                  <a:spLocks/>
                </p:cNvSpPr>
                <p:nvPr/>
              </p:nvSpPr>
              <p:spPr bwMode="auto">
                <a:xfrm rot="-3118968">
                  <a:off x="1777" y="1919"/>
                  <a:ext cx="116" cy="61"/>
                </a:xfrm>
                <a:custGeom>
                  <a:avLst/>
                  <a:gdLst>
                    <a:gd name="T0" fmla="*/ 0 w 26754"/>
                    <a:gd name="T1" fmla="*/ 0 h 21600"/>
                    <a:gd name="T2" fmla="*/ 0 w 26754"/>
                    <a:gd name="T3" fmla="*/ 0 h 21600"/>
                    <a:gd name="T4" fmla="*/ 0 w 2675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754"/>
                    <a:gd name="T10" fmla="*/ 0 h 21600"/>
                    <a:gd name="T11" fmla="*/ 26754 w 2675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754" h="21600" fill="none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</a:path>
                    <a:path w="26754" h="21600" stroke="0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  <a:lnTo>
                        <a:pt x="11502" y="21600"/>
                      </a:lnTo>
                      <a:lnTo>
                        <a:pt x="0" y="331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0326" name="Rectangle 146"/>
                <p:cNvSpPr>
                  <a:spLocks noChangeArrowheads="1"/>
                </p:cNvSpPr>
                <p:nvPr/>
              </p:nvSpPr>
              <p:spPr bwMode="auto">
                <a:xfrm>
                  <a:off x="1666" y="1734"/>
                  <a:ext cx="17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</a:t>
                  </a:r>
                </a:p>
              </p:txBody>
            </p:sp>
          </p:grpSp>
        </p:grpSp>
      </p:grpSp>
      <p:grpSp>
        <p:nvGrpSpPr>
          <p:cNvPr id="23" name="Group 196"/>
          <p:cNvGrpSpPr>
            <a:grpSpLocks/>
          </p:cNvGrpSpPr>
          <p:nvPr/>
        </p:nvGrpSpPr>
        <p:grpSpPr bwMode="auto">
          <a:xfrm>
            <a:off x="933450" y="1639888"/>
            <a:ext cx="2227263" cy="1657350"/>
            <a:chOff x="588" y="1033"/>
            <a:chExt cx="1403" cy="1044"/>
          </a:xfrm>
        </p:grpSpPr>
        <p:sp>
          <p:nvSpPr>
            <p:cNvPr id="10289" name="Line 36"/>
            <p:cNvSpPr>
              <a:spLocks noChangeShapeType="1"/>
            </p:cNvSpPr>
            <p:nvPr/>
          </p:nvSpPr>
          <p:spPr bwMode="auto">
            <a:xfrm>
              <a:off x="930" y="1409"/>
              <a:ext cx="583" cy="0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290" name="Group 195"/>
            <p:cNvGrpSpPr>
              <a:grpSpLocks/>
            </p:cNvGrpSpPr>
            <p:nvPr/>
          </p:nvGrpSpPr>
          <p:grpSpPr bwMode="auto">
            <a:xfrm>
              <a:off x="588" y="1033"/>
              <a:ext cx="1403" cy="1044"/>
              <a:chOff x="588" y="1033"/>
              <a:chExt cx="1403" cy="1044"/>
            </a:xfrm>
          </p:grpSpPr>
          <p:grpSp>
            <p:nvGrpSpPr>
              <p:cNvPr id="10291" name="Group 25"/>
              <p:cNvGrpSpPr>
                <a:grpSpLocks/>
              </p:cNvGrpSpPr>
              <p:nvPr/>
            </p:nvGrpSpPr>
            <p:grpSpPr bwMode="auto">
              <a:xfrm>
                <a:off x="588" y="1066"/>
                <a:ext cx="334" cy="392"/>
                <a:chOff x="1200" y="1488"/>
                <a:chExt cx="352" cy="413"/>
              </a:xfrm>
            </p:grpSpPr>
            <p:sp>
              <p:nvSpPr>
                <p:cNvPr id="10310" name="Text Box 2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А</a:t>
                  </a:r>
                </a:p>
              </p:txBody>
            </p:sp>
            <p:sp>
              <p:nvSpPr>
                <p:cNvPr id="10311" name="Text Box 2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8"/>
                  <a:ext cx="192" cy="2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0292" name="Group 38"/>
              <p:cNvGrpSpPr>
                <a:grpSpLocks/>
              </p:cNvGrpSpPr>
              <p:nvPr/>
            </p:nvGrpSpPr>
            <p:grpSpPr bwMode="auto">
              <a:xfrm>
                <a:off x="1456" y="1060"/>
                <a:ext cx="352" cy="400"/>
                <a:chOff x="1200" y="1488"/>
                <a:chExt cx="352" cy="400"/>
              </a:xfrm>
            </p:grpSpPr>
            <p:sp>
              <p:nvSpPr>
                <p:cNvPr id="10308" name="Text Box 3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В</a:t>
                  </a:r>
                </a:p>
              </p:txBody>
            </p:sp>
            <p:sp>
              <p:nvSpPr>
                <p:cNvPr id="10309" name="Text Box 4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0293" name="Group 116"/>
              <p:cNvGrpSpPr>
                <a:grpSpLocks/>
              </p:cNvGrpSpPr>
              <p:nvPr/>
            </p:nvGrpSpPr>
            <p:grpSpPr bwMode="auto">
              <a:xfrm>
                <a:off x="1056" y="1033"/>
                <a:ext cx="334" cy="392"/>
                <a:chOff x="1200" y="1488"/>
                <a:chExt cx="352" cy="413"/>
              </a:xfrm>
            </p:grpSpPr>
            <p:sp>
              <p:nvSpPr>
                <p:cNvPr id="10306" name="Text Box 11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h</a:t>
                  </a:r>
                  <a:endPara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0307" name="Text Box 11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8"/>
                  <a:ext cx="192" cy="2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0294" name="Group 193"/>
              <p:cNvGrpSpPr>
                <a:grpSpLocks/>
              </p:cNvGrpSpPr>
              <p:nvPr/>
            </p:nvGrpSpPr>
            <p:grpSpPr bwMode="auto">
              <a:xfrm>
                <a:off x="1506" y="1411"/>
                <a:ext cx="485" cy="666"/>
                <a:chOff x="1506" y="1411"/>
                <a:chExt cx="485" cy="666"/>
              </a:xfrm>
            </p:grpSpPr>
            <p:sp>
              <p:nvSpPr>
                <p:cNvPr id="10302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1506" y="1411"/>
                  <a:ext cx="485" cy="666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0303" name="Group 181"/>
                <p:cNvGrpSpPr>
                  <a:grpSpLocks noChangeAspect="1"/>
                </p:cNvGrpSpPr>
                <p:nvPr/>
              </p:nvGrpSpPr>
              <p:grpSpPr bwMode="auto">
                <a:xfrm rot="-7557554">
                  <a:off x="1663" y="1652"/>
                  <a:ext cx="81" cy="63"/>
                  <a:chOff x="2533" y="2425"/>
                  <a:chExt cx="45" cy="35"/>
                </a:xfrm>
              </p:grpSpPr>
              <p:sp>
                <p:nvSpPr>
                  <p:cNvPr id="10304" name="Line 1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33" y="2425"/>
                    <a:ext cx="45" cy="18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0305" name="Line 1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3" y="2443"/>
                    <a:ext cx="45" cy="17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  <p:grpSp>
            <p:nvGrpSpPr>
              <p:cNvPr id="10295" name="Group 194"/>
              <p:cNvGrpSpPr>
                <a:grpSpLocks/>
              </p:cNvGrpSpPr>
              <p:nvPr/>
            </p:nvGrpSpPr>
            <p:grpSpPr bwMode="auto">
              <a:xfrm>
                <a:off x="928" y="1401"/>
                <a:ext cx="203" cy="279"/>
                <a:chOff x="928" y="1401"/>
                <a:chExt cx="203" cy="279"/>
              </a:xfrm>
            </p:grpSpPr>
            <p:sp>
              <p:nvSpPr>
                <p:cNvPr id="10298" name="Line 22"/>
                <p:cNvSpPr>
                  <a:spLocks noChangeAspect="1" noChangeShapeType="1"/>
                </p:cNvSpPr>
                <p:nvPr/>
              </p:nvSpPr>
              <p:spPr bwMode="auto">
                <a:xfrm>
                  <a:off x="928" y="1401"/>
                  <a:ext cx="203" cy="279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0299" name="Group 184"/>
                <p:cNvGrpSpPr>
                  <a:grpSpLocks noChangeAspect="1"/>
                </p:cNvGrpSpPr>
                <p:nvPr/>
              </p:nvGrpSpPr>
              <p:grpSpPr bwMode="auto">
                <a:xfrm rot="-7557554">
                  <a:off x="993" y="1516"/>
                  <a:ext cx="81" cy="63"/>
                  <a:chOff x="2533" y="2425"/>
                  <a:chExt cx="45" cy="35"/>
                </a:xfrm>
              </p:grpSpPr>
              <p:sp>
                <p:nvSpPr>
                  <p:cNvPr id="10300" name="Line 18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33" y="2425"/>
                    <a:ext cx="45" cy="18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0301" name="Line 18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3" y="2443"/>
                    <a:ext cx="45" cy="17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10296" name="Oval 63"/>
              <p:cNvSpPr>
                <a:spLocks noChangeAspect="1" noChangeArrowheads="1"/>
              </p:cNvSpPr>
              <p:nvPr/>
            </p:nvSpPr>
            <p:spPr bwMode="auto">
              <a:xfrm>
                <a:off x="897" y="1376"/>
                <a:ext cx="68" cy="68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0297" name="Oval 41"/>
              <p:cNvSpPr>
                <a:spLocks noChangeAspect="1" noChangeArrowheads="1"/>
              </p:cNvSpPr>
              <p:nvPr/>
            </p:nvSpPr>
            <p:spPr bwMode="auto">
              <a:xfrm>
                <a:off x="1478" y="1379"/>
                <a:ext cx="72" cy="72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0260" name="Oval 61"/>
          <p:cNvSpPr>
            <a:spLocks noChangeAspect="1" noChangeArrowheads="1"/>
          </p:cNvSpPr>
          <p:nvPr/>
        </p:nvSpPr>
        <p:spPr bwMode="auto">
          <a:xfrm>
            <a:off x="1735138" y="2619375"/>
            <a:ext cx="114300" cy="112713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61" name="Oval 59"/>
          <p:cNvSpPr>
            <a:spLocks noChangeAspect="1" noChangeArrowheads="1"/>
          </p:cNvSpPr>
          <p:nvPr/>
        </p:nvSpPr>
        <p:spPr bwMode="auto">
          <a:xfrm>
            <a:off x="3105150" y="3246438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9216" name="Group 201"/>
          <p:cNvGrpSpPr>
            <a:grpSpLocks/>
          </p:cNvGrpSpPr>
          <p:nvPr/>
        </p:nvGrpSpPr>
        <p:grpSpPr bwMode="auto">
          <a:xfrm>
            <a:off x="4460876" y="1400968"/>
            <a:ext cx="2106612" cy="3700463"/>
            <a:chOff x="3533" y="946"/>
            <a:chExt cx="1327" cy="2331"/>
          </a:xfrm>
        </p:grpSpPr>
        <p:sp>
          <p:nvSpPr>
            <p:cNvPr id="10263" name="Line 89"/>
            <p:cNvSpPr>
              <a:spLocks noChangeAspect="1" noChangeShapeType="1"/>
            </p:cNvSpPr>
            <p:nvPr/>
          </p:nvSpPr>
          <p:spPr bwMode="auto">
            <a:xfrm>
              <a:off x="3933" y="1331"/>
              <a:ext cx="0" cy="11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264" name="Group 90"/>
            <p:cNvGrpSpPr>
              <a:grpSpLocks/>
            </p:cNvGrpSpPr>
            <p:nvPr/>
          </p:nvGrpSpPr>
          <p:grpSpPr bwMode="auto">
            <a:xfrm>
              <a:off x="3717" y="946"/>
              <a:ext cx="334" cy="392"/>
              <a:chOff x="1200" y="1488"/>
              <a:chExt cx="352" cy="413"/>
            </a:xfrm>
          </p:grpSpPr>
          <p:sp>
            <p:nvSpPr>
              <p:cNvPr id="10287" name="Text Box 91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А</a:t>
                </a:r>
              </a:p>
            </p:txBody>
          </p:sp>
          <p:sp>
            <p:nvSpPr>
              <p:cNvPr id="10288" name="Text Box 92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8"/>
                <a:ext cx="192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0265" name="Group 94"/>
            <p:cNvGrpSpPr>
              <a:grpSpLocks/>
            </p:cNvGrpSpPr>
            <p:nvPr/>
          </p:nvGrpSpPr>
          <p:grpSpPr bwMode="auto">
            <a:xfrm>
              <a:off x="4451" y="956"/>
              <a:ext cx="352" cy="400"/>
              <a:chOff x="1200" y="1488"/>
              <a:chExt cx="352" cy="400"/>
            </a:xfrm>
          </p:grpSpPr>
          <p:sp>
            <p:nvSpPr>
              <p:cNvPr id="10285" name="Text Box 95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В</a:t>
                </a:r>
              </a:p>
            </p:txBody>
          </p:sp>
          <p:sp>
            <p:nvSpPr>
              <p:cNvPr id="10286" name="Text Box 96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0266" name="Line 97"/>
            <p:cNvSpPr>
              <a:spLocks noChangeAspect="1" noChangeShapeType="1"/>
            </p:cNvSpPr>
            <p:nvPr/>
          </p:nvSpPr>
          <p:spPr bwMode="auto">
            <a:xfrm>
              <a:off x="4510" y="1331"/>
              <a:ext cx="0" cy="172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267" name="Group 103"/>
            <p:cNvGrpSpPr>
              <a:grpSpLocks/>
            </p:cNvGrpSpPr>
            <p:nvPr/>
          </p:nvGrpSpPr>
          <p:grpSpPr bwMode="auto">
            <a:xfrm>
              <a:off x="4090" y="963"/>
              <a:ext cx="334" cy="392"/>
              <a:chOff x="1200" y="1488"/>
              <a:chExt cx="352" cy="413"/>
            </a:xfrm>
          </p:grpSpPr>
          <p:sp>
            <p:nvSpPr>
              <p:cNvPr id="10283" name="Text Box 104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h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284" name="Text Box 105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8"/>
                <a:ext cx="192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0268" name="Line 98"/>
            <p:cNvSpPr>
              <a:spLocks noChangeShapeType="1"/>
            </p:cNvSpPr>
            <p:nvPr/>
          </p:nvSpPr>
          <p:spPr bwMode="auto">
            <a:xfrm>
              <a:off x="3930" y="1348"/>
              <a:ext cx="580" cy="0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269" name="Oval 99"/>
            <p:cNvSpPr>
              <a:spLocks noChangeAspect="1" noChangeArrowheads="1"/>
            </p:cNvSpPr>
            <p:nvPr/>
          </p:nvSpPr>
          <p:spPr bwMode="auto">
            <a:xfrm>
              <a:off x="3900" y="1315"/>
              <a:ext cx="68" cy="68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270" name="Oval 100"/>
            <p:cNvSpPr>
              <a:spLocks noChangeAspect="1" noChangeArrowheads="1"/>
            </p:cNvSpPr>
            <p:nvPr/>
          </p:nvSpPr>
          <p:spPr bwMode="auto">
            <a:xfrm>
              <a:off x="4475" y="1318"/>
              <a:ext cx="72" cy="72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271" name="Group 106"/>
            <p:cNvGrpSpPr>
              <a:grpSpLocks/>
            </p:cNvGrpSpPr>
            <p:nvPr/>
          </p:nvGrpSpPr>
          <p:grpSpPr bwMode="auto">
            <a:xfrm>
              <a:off x="4508" y="2877"/>
              <a:ext cx="352" cy="400"/>
              <a:chOff x="1200" y="1488"/>
              <a:chExt cx="352" cy="400"/>
            </a:xfrm>
          </p:grpSpPr>
          <p:sp>
            <p:nvSpPr>
              <p:cNvPr id="10281" name="Text Box 107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B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282" name="Text Box 108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0272" name="Oval 110"/>
            <p:cNvSpPr>
              <a:spLocks noChangeAspect="1" noChangeArrowheads="1"/>
            </p:cNvSpPr>
            <p:nvPr/>
          </p:nvSpPr>
          <p:spPr bwMode="auto">
            <a:xfrm>
              <a:off x="4477" y="3016"/>
              <a:ext cx="72" cy="71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273" name="Group 111"/>
            <p:cNvGrpSpPr>
              <a:grpSpLocks/>
            </p:cNvGrpSpPr>
            <p:nvPr/>
          </p:nvGrpSpPr>
          <p:grpSpPr bwMode="auto">
            <a:xfrm>
              <a:off x="3533" y="2255"/>
              <a:ext cx="352" cy="400"/>
              <a:chOff x="1200" y="1488"/>
              <a:chExt cx="352" cy="400"/>
            </a:xfrm>
          </p:grpSpPr>
          <p:sp>
            <p:nvSpPr>
              <p:cNvPr id="10279" name="Text Box 112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А</a:t>
                </a:r>
              </a:p>
            </p:txBody>
          </p:sp>
          <p:sp>
            <p:nvSpPr>
              <p:cNvPr id="10280" name="Text Box 113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0274" name="Line 109"/>
            <p:cNvSpPr>
              <a:spLocks noChangeShapeType="1"/>
            </p:cNvSpPr>
            <p:nvPr/>
          </p:nvSpPr>
          <p:spPr bwMode="auto">
            <a:xfrm>
              <a:off x="3933" y="2442"/>
              <a:ext cx="568" cy="605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275" name="Oval 114"/>
            <p:cNvSpPr>
              <a:spLocks noChangeAspect="1" noChangeArrowheads="1"/>
            </p:cNvSpPr>
            <p:nvPr/>
          </p:nvSpPr>
          <p:spPr bwMode="auto">
            <a:xfrm>
              <a:off x="3896" y="2407"/>
              <a:ext cx="72" cy="71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276" name="Group 124"/>
            <p:cNvGrpSpPr>
              <a:grpSpLocks/>
            </p:cNvGrpSpPr>
            <p:nvPr/>
          </p:nvGrpSpPr>
          <p:grpSpPr bwMode="auto">
            <a:xfrm>
              <a:off x="3803" y="2473"/>
              <a:ext cx="334" cy="392"/>
              <a:chOff x="1200" y="1488"/>
              <a:chExt cx="352" cy="413"/>
            </a:xfrm>
          </p:grpSpPr>
          <p:sp>
            <p:nvSpPr>
              <p:cNvPr id="10277" name="Text Box 125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h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0278" name="Text Box 126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8"/>
                <a:ext cx="192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6949702" y="2347525"/>
                <a:ext cx="2060949" cy="2954655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C00000"/>
                    </a:solidFill>
                  </a:rPr>
                  <a:t>h</a:t>
                </a:r>
                <a:r>
                  <a:rPr lang="en-US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</a:rPr>
                  <a:t>;</a:t>
                </a:r>
                <a:r>
                  <a:rPr lang="en-US" sz="2400" dirty="0">
                    <a:solidFill>
                      <a:srgbClr val="C0000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h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 Ох</a:t>
                </a: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        ∧</a:t>
                </a:r>
              </a:p>
              <a:p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𝛽</m:t>
                    </m:r>
                    <m:r>
                      <a:rPr lang="ru-RU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=|</m:t>
                    </m:r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ℎ</a:t>
                </a:r>
                <a:r>
                  <a:rPr lang="ru-RU" sz="2400" dirty="0" smtClean="0">
                    <a:solidFill>
                      <a:srgbClr val="C00000"/>
                    </a:solidFill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  <m:r>
                      <a:rPr lang="ru-RU" sz="2400" i="1" smtClean="0">
                        <a:solidFill>
                          <a:srgbClr val="C00000"/>
                        </a:solidFill>
                        <a:latin typeface="Cambria Math"/>
                        <a:cs typeface="Lucida Sans Unicode"/>
                      </a:rPr>
                      <m:t>|</m:t>
                    </m:r>
                  </m:oMath>
                </a14:m>
                <a:endParaRPr lang="ru-RU" sz="2400" dirty="0" smtClean="0">
                  <a:solidFill>
                    <a:srgbClr val="C00000"/>
                  </a:solidFill>
                  <a:cs typeface="Lucida Sans Unicode"/>
                </a:endParaRP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         ∧</a:t>
                </a:r>
                <a:endParaRPr lang="ru-RU" sz="2400" dirty="0" smtClean="0">
                  <a:solidFill>
                    <a:srgbClr val="C00000"/>
                  </a:solidFill>
                  <a:cs typeface="Lucida Sans Unicode"/>
                </a:endParaRPr>
              </a:p>
              <a:p>
                <a14:m>
                  <m:oMath xmlns:m="http://schemas.openxmlformats.org/officeDocument/2006/math"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𝛽</m:t>
                    </m:r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=|</m:t>
                    </m:r>
                    <m:r>
                      <a:rPr lang="ru-RU" sz="2400" b="0" i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АВ</m:t>
                    </m:r>
                  </m:oMath>
                </a14:m>
                <a:r>
                  <a:rPr lang="ru-RU" sz="2400" dirty="0">
                    <a:solidFill>
                      <a:srgbClr val="C00000"/>
                    </a:solidFill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cs typeface="Lucida Sans Unicode"/>
                      </a:rPr>
                      <m:t>|</m:t>
                    </m:r>
                  </m:oMath>
                </a14:m>
                <a:endParaRPr lang="ru-RU" sz="2400" dirty="0" smtClean="0">
                  <a:solidFill>
                    <a:srgbClr val="C00000"/>
                  </a:solidFill>
                  <a:cs typeface="Lucida Sans Unicode"/>
                </a:endParaRPr>
              </a:p>
              <a:p>
                <a:r>
                  <a:rPr lang="ru-RU" sz="2400" dirty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/>
                </a:r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        ∧</a:t>
                </a:r>
                <a:endParaRPr lang="ru-RU" sz="2400" dirty="0">
                  <a:solidFill>
                    <a:srgbClr val="C00000"/>
                  </a:solidFill>
                  <a:cs typeface="Lucida Sans Unicode"/>
                </a:endParaRPr>
              </a:p>
              <a:p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=|</m:t>
                    </m:r>
                    <m:r>
                      <a:rPr lang="ru-RU" sz="240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АВ</m:t>
                    </m:r>
                  </m:oMath>
                </a14:m>
                <a:r>
                  <a:rPr lang="ru-RU" sz="2400" dirty="0">
                    <a:solidFill>
                      <a:srgbClr val="C00000"/>
                    </a:solidFill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3</m:t>
                        </m:r>
                      </m:sub>
                    </m:sSub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cs typeface="Lucida Sans Unicode"/>
                      </a:rPr>
                      <m:t>|</m:t>
                    </m:r>
                  </m:oMath>
                </a14:m>
                <a:endParaRPr lang="ru-RU" sz="2400" dirty="0">
                  <a:solidFill>
                    <a:srgbClr val="C00000"/>
                  </a:solidFill>
                  <a:cs typeface="Lucida Sans Unicode"/>
                </a:endParaRPr>
              </a:p>
              <a:p>
                <a:endParaRPr lang="ru-RU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702" y="2347525"/>
                <a:ext cx="2060949" cy="2954655"/>
              </a:xfrm>
              <a:prstGeom prst="rect">
                <a:avLst/>
              </a:prstGeom>
              <a:blipFill rotWithShape="1">
                <a:blip r:embed="rId2"/>
                <a:stretch>
                  <a:fillRect l="-4106" t="-2459" r="-3519"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75794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3.88889E-6 0.17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45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96043" y="909490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4261181" y="923925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sp>
        <p:nvSpPr>
          <p:cNvPr id="11268" name="Line 60"/>
          <p:cNvSpPr>
            <a:spLocks noChangeAspect="1" noChangeShapeType="1"/>
          </p:cNvSpPr>
          <p:nvPr/>
        </p:nvSpPr>
        <p:spPr bwMode="auto">
          <a:xfrm flipH="1" flipV="1">
            <a:off x="4049983" y="3549650"/>
            <a:ext cx="2382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269" name="Text Box 61"/>
          <p:cNvSpPr txBox="1">
            <a:spLocks noChangeAspect="1" noChangeArrowheads="1"/>
          </p:cNvSpPr>
          <p:nvPr/>
        </p:nvSpPr>
        <p:spPr bwMode="auto">
          <a:xfrm flipV="1">
            <a:off x="3967096" y="3182144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dirty="0" smtClean="0">
              <a:solidFill>
                <a:prstClr val="black"/>
              </a:solidFill>
              <a:latin typeface="GOST type B" pitchFamily="34" charset="0"/>
            </a:endParaRPr>
          </a:p>
        </p:txBody>
      </p:sp>
      <p:grpSp>
        <p:nvGrpSpPr>
          <p:cNvPr id="2" name="Group 163"/>
          <p:cNvGrpSpPr>
            <a:grpSpLocks/>
          </p:cNvGrpSpPr>
          <p:nvPr/>
        </p:nvGrpSpPr>
        <p:grpSpPr bwMode="auto">
          <a:xfrm rot="10800000">
            <a:off x="3779499" y="3446255"/>
            <a:ext cx="2079625" cy="1160463"/>
            <a:chOff x="4046" y="2278"/>
            <a:chExt cx="1310" cy="731"/>
          </a:xfrm>
        </p:grpSpPr>
        <p:sp>
          <p:nvSpPr>
            <p:cNvPr id="11395" name="Text Box 71"/>
            <p:cNvSpPr txBox="1">
              <a:spLocks noChangeAspect="1" noChangeArrowheads="1"/>
            </p:cNvSpPr>
            <p:nvPr/>
          </p:nvSpPr>
          <p:spPr bwMode="auto">
            <a:xfrm rot="10800000">
              <a:off x="4592" y="2541"/>
              <a:ext cx="76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2400" b="1" i="1" dirty="0" smtClean="0">
                  <a:solidFill>
                    <a:srgbClr val="4E03C9"/>
                  </a:solidFill>
                  <a:latin typeface="GOST type B" pitchFamily="34" charset="0"/>
                  <a:sym typeface="Symbol" pitchFamily="18" charset="2"/>
                </a:rPr>
                <a:t>y</a:t>
              </a:r>
              <a:r>
                <a:rPr lang="ru-RU" altLang="ru-RU" sz="2400" b="1" i="1" dirty="0" smtClean="0">
                  <a:solidFill>
                    <a:srgbClr val="4E03C9"/>
                  </a:solidFill>
                  <a:latin typeface="GOST type B" pitchFamily="34" charset="0"/>
                  <a:sym typeface="Symbol" pitchFamily="18" charset="2"/>
                </a:rPr>
                <a:t>=</a:t>
              </a:r>
              <a:r>
                <a:rPr lang="en-US" altLang="ru-RU" sz="2400" b="1" i="1" dirty="0" err="1" smtClean="0">
                  <a:solidFill>
                    <a:srgbClr val="4E03C9"/>
                  </a:solidFill>
                  <a:latin typeface="GOST type B" pitchFamily="34" charset="0"/>
                  <a:sym typeface="Symbol" pitchFamily="18" charset="2"/>
                </a:rPr>
                <a:t>const</a:t>
              </a:r>
              <a:endPara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sp>
          <p:nvSpPr>
            <p:cNvPr id="11396" name="AutoShape 70"/>
            <p:cNvSpPr>
              <a:spLocks/>
            </p:cNvSpPr>
            <p:nvPr/>
          </p:nvSpPr>
          <p:spPr bwMode="auto">
            <a:xfrm flipV="1">
              <a:off x="4511" y="2324"/>
              <a:ext cx="134" cy="615"/>
            </a:xfrm>
            <a:prstGeom prst="rightBrace">
              <a:avLst>
                <a:gd name="adj1" fmla="val 38246"/>
                <a:gd name="adj2" fmla="val 50000"/>
              </a:avLst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5400" b="1" i="1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sp>
          <p:nvSpPr>
            <p:cNvPr id="11397" name="Line 95"/>
            <p:cNvSpPr>
              <a:spLocks noChangeShapeType="1"/>
            </p:cNvSpPr>
            <p:nvPr/>
          </p:nvSpPr>
          <p:spPr bwMode="auto">
            <a:xfrm flipV="1">
              <a:off x="4053" y="3009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98" name="Line 96"/>
            <p:cNvSpPr>
              <a:spLocks noChangeShapeType="1"/>
            </p:cNvSpPr>
            <p:nvPr/>
          </p:nvSpPr>
          <p:spPr bwMode="auto">
            <a:xfrm flipV="1">
              <a:off x="4046" y="2910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99" name="Line 97"/>
            <p:cNvSpPr>
              <a:spLocks noChangeShapeType="1"/>
            </p:cNvSpPr>
            <p:nvPr/>
          </p:nvSpPr>
          <p:spPr bwMode="auto">
            <a:xfrm flipV="1">
              <a:off x="4060" y="2376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400" name="Line 98"/>
            <p:cNvSpPr>
              <a:spLocks noChangeShapeType="1"/>
            </p:cNvSpPr>
            <p:nvPr/>
          </p:nvSpPr>
          <p:spPr bwMode="auto">
            <a:xfrm flipV="1">
              <a:off x="4060" y="2278"/>
              <a:ext cx="112" cy="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1271" name="Group 108"/>
          <p:cNvGrpSpPr>
            <a:grpSpLocks/>
          </p:cNvGrpSpPr>
          <p:nvPr/>
        </p:nvGrpSpPr>
        <p:grpSpPr bwMode="auto">
          <a:xfrm>
            <a:off x="0" y="1298575"/>
            <a:ext cx="4764088" cy="3978275"/>
            <a:chOff x="0" y="818"/>
            <a:chExt cx="3001" cy="2506"/>
          </a:xfrm>
        </p:grpSpPr>
        <p:sp>
          <p:nvSpPr>
            <p:cNvPr id="11384" name="Rectangle 7"/>
            <p:cNvSpPr>
              <a:spLocks noChangeAspect="1" noChangeArrowheads="1"/>
            </p:cNvSpPr>
            <p:nvPr/>
          </p:nvSpPr>
          <p:spPr bwMode="auto">
            <a:xfrm>
              <a:off x="386" y="867"/>
              <a:ext cx="1817" cy="134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1385" name="AutoShape 8"/>
            <p:cNvSpPr>
              <a:spLocks noChangeAspect="1" noChangeArrowheads="1"/>
            </p:cNvSpPr>
            <p:nvPr/>
          </p:nvSpPr>
          <p:spPr bwMode="auto">
            <a:xfrm flipH="1">
              <a:off x="371" y="2197"/>
              <a:ext cx="2630" cy="1127"/>
            </a:xfrm>
            <a:prstGeom prst="parallelogram">
              <a:avLst>
                <a:gd name="adj" fmla="val 7090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1386" name="Group 9"/>
            <p:cNvGrpSpPr>
              <a:grpSpLocks/>
            </p:cNvGrpSpPr>
            <p:nvPr/>
          </p:nvGrpSpPr>
          <p:grpSpPr bwMode="auto">
            <a:xfrm>
              <a:off x="1126" y="2971"/>
              <a:ext cx="459" cy="328"/>
              <a:chOff x="1392" y="3534"/>
              <a:chExt cx="459" cy="328"/>
            </a:xfrm>
          </p:grpSpPr>
          <p:sp>
            <p:nvSpPr>
              <p:cNvPr id="11393" name="Text Box 10"/>
              <p:cNvSpPr txBox="1">
                <a:spLocks noChangeAspect="1" noChangeArrowheads="1"/>
              </p:cNvSpPr>
              <p:nvPr/>
            </p:nvSpPr>
            <p:spPr bwMode="auto">
              <a:xfrm>
                <a:off x="1392" y="3534"/>
                <a:ext cx="380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1394" name="Text Box 11"/>
              <p:cNvSpPr txBox="1">
                <a:spLocks noChangeAspect="1" noChangeArrowheads="1"/>
              </p:cNvSpPr>
              <p:nvPr/>
            </p:nvSpPr>
            <p:spPr bwMode="auto">
              <a:xfrm>
                <a:off x="1537" y="3632"/>
                <a:ext cx="314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1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1387" name="Group 12"/>
            <p:cNvGrpSpPr>
              <a:grpSpLocks/>
            </p:cNvGrpSpPr>
            <p:nvPr/>
          </p:nvGrpSpPr>
          <p:grpSpPr bwMode="auto">
            <a:xfrm>
              <a:off x="0" y="1927"/>
              <a:ext cx="373" cy="288"/>
              <a:chOff x="384" y="2345"/>
              <a:chExt cx="373" cy="288"/>
            </a:xfrm>
          </p:grpSpPr>
          <p:sp>
            <p:nvSpPr>
              <p:cNvPr id="11391" name="Line 13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92" name="Text Box 14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prstClr val="black"/>
                    </a:solidFill>
                    <a:latin typeface="GOST type B" pitchFamily="34" charset="0"/>
                  </a:rPr>
                  <a:t>x</a:t>
                </a:r>
                <a:endParaRPr lang="ru-RU" altLang="ru-RU" sz="18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1388" name="Group 15"/>
            <p:cNvGrpSpPr>
              <a:grpSpLocks/>
            </p:cNvGrpSpPr>
            <p:nvPr/>
          </p:nvGrpSpPr>
          <p:grpSpPr bwMode="auto">
            <a:xfrm>
              <a:off x="345" y="818"/>
              <a:ext cx="467" cy="337"/>
              <a:chOff x="345" y="598"/>
              <a:chExt cx="467" cy="337"/>
            </a:xfrm>
          </p:grpSpPr>
          <p:sp>
            <p:nvSpPr>
              <p:cNvPr id="11389" name="Text Box 16"/>
              <p:cNvSpPr txBox="1">
                <a:spLocks noChangeAspect="1" noChangeArrowheads="1"/>
              </p:cNvSpPr>
              <p:nvPr/>
            </p:nvSpPr>
            <p:spPr bwMode="auto">
              <a:xfrm>
                <a:off x="345" y="598"/>
                <a:ext cx="389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i="1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1390" name="Text Box 17"/>
              <p:cNvSpPr txBox="1">
                <a:spLocks noChangeAspect="1" noChangeArrowheads="1"/>
              </p:cNvSpPr>
              <p:nvPr/>
            </p:nvSpPr>
            <p:spPr bwMode="auto">
              <a:xfrm>
                <a:off x="490" y="723"/>
                <a:ext cx="32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i="1" smtClean="0">
                    <a:solidFill>
                      <a:prstClr val="black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1272" name="Text Box 25"/>
          <p:cNvSpPr txBox="1">
            <a:spLocks noChangeAspect="1" noChangeArrowheads="1"/>
          </p:cNvSpPr>
          <p:nvPr/>
        </p:nvSpPr>
        <p:spPr bwMode="auto">
          <a:xfrm>
            <a:off x="2903538" y="2439988"/>
            <a:ext cx="4042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>
                <a:solidFill>
                  <a:srgbClr val="4E03C9"/>
                </a:solidFill>
                <a:latin typeface="GOST type B" pitchFamily="34" charset="0"/>
              </a:rPr>
              <a:t>D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7" name="Group 160"/>
          <p:cNvGrpSpPr>
            <a:grpSpLocks/>
          </p:cNvGrpSpPr>
          <p:nvPr/>
        </p:nvGrpSpPr>
        <p:grpSpPr bwMode="auto">
          <a:xfrm>
            <a:off x="1477963" y="1995488"/>
            <a:ext cx="1474787" cy="2243137"/>
            <a:chOff x="931" y="1257"/>
            <a:chExt cx="929" cy="1413"/>
          </a:xfrm>
        </p:grpSpPr>
        <p:sp>
          <p:nvSpPr>
            <p:cNvPr id="11380" name="Line 20"/>
            <p:cNvSpPr>
              <a:spLocks noChangeAspect="1" noChangeShapeType="1"/>
            </p:cNvSpPr>
            <p:nvPr/>
          </p:nvSpPr>
          <p:spPr bwMode="auto">
            <a:xfrm>
              <a:off x="933" y="1868"/>
              <a:ext cx="0" cy="3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81" name="Line 26"/>
            <p:cNvSpPr>
              <a:spLocks noChangeAspect="1" noChangeShapeType="1"/>
            </p:cNvSpPr>
            <p:nvPr/>
          </p:nvSpPr>
          <p:spPr bwMode="auto">
            <a:xfrm>
              <a:off x="1513" y="2193"/>
              <a:ext cx="347" cy="4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82" name="Line 45"/>
            <p:cNvSpPr>
              <a:spLocks noChangeAspect="1" noChangeShapeType="1"/>
            </p:cNvSpPr>
            <p:nvPr/>
          </p:nvSpPr>
          <p:spPr bwMode="auto">
            <a:xfrm>
              <a:off x="1515" y="1257"/>
              <a:ext cx="0" cy="9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83" name="Line 109"/>
            <p:cNvSpPr>
              <a:spLocks noChangeAspect="1" noChangeShapeType="1"/>
            </p:cNvSpPr>
            <p:nvPr/>
          </p:nvSpPr>
          <p:spPr bwMode="auto">
            <a:xfrm>
              <a:off x="931" y="2193"/>
              <a:ext cx="347" cy="4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5470" name="Line 110"/>
          <p:cNvSpPr>
            <a:spLocks noChangeShapeType="1"/>
          </p:cNvSpPr>
          <p:nvPr/>
        </p:nvSpPr>
        <p:spPr bwMode="auto">
          <a:xfrm flipV="1">
            <a:off x="2000250" y="2716213"/>
            <a:ext cx="927100" cy="944562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8" name="Group 141"/>
          <p:cNvGrpSpPr>
            <a:grpSpLocks/>
          </p:cNvGrpSpPr>
          <p:nvPr/>
        </p:nvGrpSpPr>
        <p:grpSpPr bwMode="auto">
          <a:xfrm>
            <a:off x="1995488" y="1822450"/>
            <a:ext cx="2171700" cy="1390650"/>
            <a:chOff x="1257" y="1148"/>
            <a:chExt cx="1368" cy="876"/>
          </a:xfrm>
        </p:grpSpPr>
        <p:sp>
          <p:nvSpPr>
            <p:cNvPr id="11374" name="AutoShape 127"/>
            <p:cNvSpPr>
              <a:spLocks/>
            </p:cNvSpPr>
            <p:nvPr/>
          </p:nvSpPr>
          <p:spPr bwMode="auto">
            <a:xfrm rot="8697427" flipH="1" flipV="1">
              <a:off x="1675" y="1159"/>
              <a:ext cx="145" cy="555"/>
            </a:xfrm>
            <a:prstGeom prst="rightBrace">
              <a:avLst>
                <a:gd name="adj1" fmla="val 31897"/>
                <a:gd name="adj2" fmla="val 55602"/>
              </a:avLst>
            </a:prstGeom>
            <a:noFill/>
            <a:ln w="19050">
              <a:solidFill>
                <a:srgbClr val="FF505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4800" b="1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  <p:sp>
          <p:nvSpPr>
            <p:cNvPr id="11375" name="Text Box 48"/>
            <p:cNvSpPr txBox="1">
              <a:spLocks noChangeAspect="1" noChangeArrowheads="1"/>
            </p:cNvSpPr>
            <p:nvPr/>
          </p:nvSpPr>
          <p:spPr bwMode="auto">
            <a:xfrm>
              <a:off x="1790" y="1148"/>
              <a:ext cx="83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2400" b="1" i="1" smtClean="0">
                  <a:solidFill>
                    <a:srgbClr val="FF6600"/>
                  </a:solidFill>
                  <a:latin typeface="GOST type B" pitchFamily="34" charset="0"/>
                  <a:sym typeface="Symbol" pitchFamily="18" charset="2"/>
                </a:rPr>
                <a:t>y</a:t>
              </a:r>
              <a:r>
                <a:rPr lang="ru-RU" altLang="ru-RU" sz="2400" b="1" i="1" smtClean="0">
                  <a:solidFill>
                    <a:srgbClr val="FF6600"/>
                  </a:solidFill>
                  <a:latin typeface="GOST type B" pitchFamily="34" charset="0"/>
                  <a:sym typeface="Symbol" pitchFamily="18" charset="2"/>
                </a:rPr>
                <a:t>=</a:t>
              </a:r>
              <a:r>
                <a:rPr lang="en-US" altLang="ru-RU" sz="2400" b="1" i="1" smtClean="0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rPr>
                <a:t>const</a:t>
              </a:r>
              <a:endParaRPr lang="ru-RU" altLang="ru-RU" sz="2400" b="1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  <p:sp>
          <p:nvSpPr>
            <p:cNvPr id="11376" name="Line 100"/>
            <p:cNvSpPr>
              <a:spLocks noChangeShapeType="1"/>
            </p:cNvSpPr>
            <p:nvPr/>
          </p:nvSpPr>
          <p:spPr bwMode="auto">
            <a:xfrm flipV="1">
              <a:off x="1536" y="1862"/>
              <a:ext cx="98" cy="10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77" name="Line 117"/>
            <p:cNvSpPr>
              <a:spLocks noChangeShapeType="1"/>
            </p:cNvSpPr>
            <p:nvPr/>
          </p:nvSpPr>
          <p:spPr bwMode="auto">
            <a:xfrm flipV="1">
              <a:off x="1591" y="1924"/>
              <a:ext cx="98" cy="10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78" name="Line 118"/>
            <p:cNvSpPr>
              <a:spLocks noChangeShapeType="1"/>
            </p:cNvSpPr>
            <p:nvPr/>
          </p:nvSpPr>
          <p:spPr bwMode="auto">
            <a:xfrm flipV="1">
              <a:off x="1313" y="1413"/>
              <a:ext cx="98" cy="10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1379" name="Line 119"/>
            <p:cNvSpPr>
              <a:spLocks noChangeShapeType="1"/>
            </p:cNvSpPr>
            <p:nvPr/>
          </p:nvSpPr>
          <p:spPr bwMode="auto">
            <a:xfrm flipV="1">
              <a:off x="1257" y="1356"/>
              <a:ext cx="98" cy="100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9" name="Group 139"/>
          <p:cNvGrpSpPr>
            <a:grpSpLocks/>
          </p:cNvGrpSpPr>
          <p:nvPr/>
        </p:nvGrpSpPr>
        <p:grpSpPr bwMode="auto">
          <a:xfrm>
            <a:off x="2060575" y="1663701"/>
            <a:ext cx="3979863" cy="2043113"/>
            <a:chOff x="1298" y="1048"/>
            <a:chExt cx="2507" cy="1287"/>
          </a:xfrm>
        </p:grpSpPr>
        <p:grpSp>
          <p:nvGrpSpPr>
            <p:cNvPr id="11357" name="Group 104"/>
            <p:cNvGrpSpPr>
              <a:grpSpLocks/>
            </p:cNvGrpSpPr>
            <p:nvPr/>
          </p:nvGrpSpPr>
          <p:grpSpPr bwMode="auto">
            <a:xfrm>
              <a:off x="2894" y="1048"/>
              <a:ext cx="403" cy="291"/>
              <a:chOff x="2177" y="1054"/>
              <a:chExt cx="403" cy="291"/>
            </a:xfrm>
          </p:grpSpPr>
          <p:sp>
            <p:nvSpPr>
              <p:cNvPr id="11372" name="Rectangle 92"/>
              <p:cNvSpPr>
                <a:spLocks noChangeArrowheads="1"/>
              </p:cNvSpPr>
              <p:nvPr/>
            </p:nvSpPr>
            <p:spPr bwMode="auto">
              <a:xfrm>
                <a:off x="2177" y="1054"/>
                <a:ext cx="40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dirty="0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1373" name="Line 93"/>
              <p:cNvSpPr>
                <a:spLocks noChangeShapeType="1"/>
              </p:cNvSpPr>
              <p:nvPr/>
            </p:nvSpPr>
            <p:spPr bwMode="auto">
              <a:xfrm>
                <a:off x="2197" y="1315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1358" name="Line 94"/>
            <p:cNvSpPr>
              <a:spLocks noChangeShapeType="1"/>
            </p:cNvSpPr>
            <p:nvPr/>
          </p:nvSpPr>
          <p:spPr bwMode="auto">
            <a:xfrm>
              <a:off x="3275" y="1309"/>
              <a:ext cx="294" cy="200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1359" name="Group 138"/>
            <p:cNvGrpSpPr>
              <a:grpSpLocks/>
            </p:cNvGrpSpPr>
            <p:nvPr/>
          </p:nvGrpSpPr>
          <p:grpSpPr bwMode="auto">
            <a:xfrm>
              <a:off x="1298" y="1397"/>
              <a:ext cx="2507" cy="938"/>
              <a:chOff x="1298" y="1397"/>
              <a:chExt cx="2507" cy="938"/>
            </a:xfrm>
          </p:grpSpPr>
          <p:grpSp>
            <p:nvGrpSpPr>
              <p:cNvPr id="11360" name="Group 137"/>
              <p:cNvGrpSpPr>
                <a:grpSpLocks/>
              </p:cNvGrpSpPr>
              <p:nvPr/>
            </p:nvGrpSpPr>
            <p:grpSpPr bwMode="auto">
              <a:xfrm>
                <a:off x="3255" y="1397"/>
                <a:ext cx="550" cy="527"/>
                <a:chOff x="3255" y="1397"/>
                <a:chExt cx="550" cy="527"/>
              </a:xfrm>
            </p:grpSpPr>
            <p:sp>
              <p:nvSpPr>
                <p:cNvPr id="11367" name="Rectangle 88"/>
                <p:cNvSpPr>
                  <a:spLocks noChangeArrowheads="1"/>
                </p:cNvSpPr>
                <p:nvPr/>
              </p:nvSpPr>
              <p:spPr bwMode="auto">
                <a:xfrm>
                  <a:off x="3587" y="1477"/>
                  <a:ext cx="17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dirty="0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</a:t>
                  </a:r>
                </a:p>
              </p:txBody>
            </p:sp>
            <p:sp>
              <p:nvSpPr>
                <p:cNvPr id="11368" name="Arc 57"/>
                <p:cNvSpPr>
                  <a:spLocks/>
                </p:cNvSpPr>
                <p:nvPr/>
              </p:nvSpPr>
              <p:spPr bwMode="auto">
                <a:xfrm rot="14813208" flipV="1">
                  <a:off x="3261" y="1826"/>
                  <a:ext cx="129" cy="63"/>
                </a:xfrm>
                <a:custGeom>
                  <a:avLst/>
                  <a:gdLst>
                    <a:gd name="T0" fmla="*/ 0 w 26754"/>
                    <a:gd name="T1" fmla="*/ 0 h 21600"/>
                    <a:gd name="T2" fmla="*/ 0 w 26754"/>
                    <a:gd name="T3" fmla="*/ 0 h 21600"/>
                    <a:gd name="T4" fmla="*/ 0 w 2675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754"/>
                    <a:gd name="T10" fmla="*/ 0 h 21600"/>
                    <a:gd name="T11" fmla="*/ 26754 w 2675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754" h="21600" fill="none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</a:path>
                    <a:path w="26754" h="21600" stroke="0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  <a:lnTo>
                        <a:pt x="11502" y="21600"/>
                      </a:lnTo>
                      <a:lnTo>
                        <a:pt x="0" y="331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69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3255" y="1924"/>
                  <a:ext cx="447" cy="0"/>
                </a:xfrm>
                <a:prstGeom prst="line">
                  <a:avLst/>
                </a:pr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70" name="Arc 87"/>
                <p:cNvSpPr>
                  <a:spLocks/>
                </p:cNvSpPr>
                <p:nvPr/>
              </p:nvSpPr>
              <p:spPr bwMode="auto">
                <a:xfrm rot="1820641" flipV="1">
                  <a:off x="3666" y="1397"/>
                  <a:ext cx="139" cy="63"/>
                </a:xfrm>
                <a:custGeom>
                  <a:avLst/>
                  <a:gdLst>
                    <a:gd name="T0" fmla="*/ 0 w 26754"/>
                    <a:gd name="T1" fmla="*/ 0 h 21600"/>
                    <a:gd name="T2" fmla="*/ 0 w 26754"/>
                    <a:gd name="T3" fmla="*/ 0 h 21600"/>
                    <a:gd name="T4" fmla="*/ 0 w 2675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754"/>
                    <a:gd name="T10" fmla="*/ 0 h 21600"/>
                    <a:gd name="T11" fmla="*/ 26754 w 2675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754" h="21600" fill="none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</a:path>
                    <a:path w="26754" h="21600" stroke="0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  <a:lnTo>
                        <a:pt x="11502" y="21600"/>
                      </a:lnTo>
                      <a:lnTo>
                        <a:pt x="0" y="331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71" name="Rectangle 107"/>
                <p:cNvSpPr>
                  <a:spLocks noChangeArrowheads="1"/>
                </p:cNvSpPr>
                <p:nvPr/>
              </p:nvSpPr>
              <p:spPr bwMode="auto">
                <a:xfrm>
                  <a:off x="3394" y="1673"/>
                  <a:ext cx="207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dirty="0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</a:t>
                  </a:r>
                </a:p>
              </p:txBody>
            </p:sp>
          </p:grpSp>
          <p:grpSp>
            <p:nvGrpSpPr>
              <p:cNvPr id="11361" name="Group 136"/>
              <p:cNvGrpSpPr>
                <a:grpSpLocks/>
              </p:cNvGrpSpPr>
              <p:nvPr/>
            </p:nvGrpSpPr>
            <p:grpSpPr bwMode="auto">
              <a:xfrm>
                <a:off x="1298" y="1819"/>
                <a:ext cx="559" cy="516"/>
                <a:chOff x="1298" y="1819"/>
                <a:chExt cx="559" cy="516"/>
              </a:xfrm>
            </p:grpSpPr>
            <p:sp>
              <p:nvSpPr>
                <p:cNvPr id="11362" name="Arc 120"/>
                <p:cNvSpPr>
                  <a:spLocks/>
                </p:cNvSpPr>
                <p:nvPr/>
              </p:nvSpPr>
              <p:spPr bwMode="auto">
                <a:xfrm rot="14813208" flipV="1">
                  <a:off x="1301" y="2229"/>
                  <a:ext cx="125" cy="58"/>
                </a:xfrm>
                <a:custGeom>
                  <a:avLst/>
                  <a:gdLst>
                    <a:gd name="T0" fmla="*/ 0 w 26754"/>
                    <a:gd name="T1" fmla="*/ 0 h 21600"/>
                    <a:gd name="T2" fmla="*/ 0 w 26754"/>
                    <a:gd name="T3" fmla="*/ 0 h 21600"/>
                    <a:gd name="T4" fmla="*/ 0 w 2675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754"/>
                    <a:gd name="T10" fmla="*/ 0 h 21600"/>
                    <a:gd name="T11" fmla="*/ 26754 w 2675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754" h="21600" fill="none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</a:path>
                    <a:path w="26754" h="21600" stroke="0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  <a:lnTo>
                        <a:pt x="11502" y="21600"/>
                      </a:lnTo>
                      <a:lnTo>
                        <a:pt x="0" y="331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63" name="Line 121"/>
                <p:cNvSpPr>
                  <a:spLocks noChangeShapeType="1"/>
                </p:cNvSpPr>
                <p:nvPr/>
              </p:nvSpPr>
              <p:spPr bwMode="auto">
                <a:xfrm flipV="1">
                  <a:off x="1298" y="2307"/>
                  <a:ext cx="447" cy="0"/>
                </a:xfrm>
                <a:prstGeom prst="line">
                  <a:avLst/>
                </a:pr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64" name="Rectangle 122"/>
                <p:cNvSpPr>
                  <a:spLocks noChangeArrowheads="1"/>
                </p:cNvSpPr>
                <p:nvPr/>
              </p:nvSpPr>
              <p:spPr bwMode="auto">
                <a:xfrm>
                  <a:off x="1358" y="2104"/>
                  <a:ext cx="207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</a:t>
                  </a:r>
                </a:p>
              </p:txBody>
            </p:sp>
            <p:sp>
              <p:nvSpPr>
                <p:cNvPr id="11365" name="Rectangle 123"/>
                <p:cNvSpPr>
                  <a:spLocks noChangeArrowheads="1"/>
                </p:cNvSpPr>
                <p:nvPr/>
              </p:nvSpPr>
              <p:spPr bwMode="auto">
                <a:xfrm>
                  <a:off x="1664" y="1833"/>
                  <a:ext cx="17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</a:t>
                  </a:r>
                </a:p>
              </p:txBody>
            </p:sp>
            <p:sp>
              <p:nvSpPr>
                <p:cNvPr id="11366" name="Arc 124"/>
                <p:cNvSpPr>
                  <a:spLocks/>
                </p:cNvSpPr>
                <p:nvPr/>
              </p:nvSpPr>
              <p:spPr bwMode="auto">
                <a:xfrm rot="1820641" flipV="1">
                  <a:off x="1718" y="1819"/>
                  <a:ext cx="139" cy="63"/>
                </a:xfrm>
                <a:custGeom>
                  <a:avLst/>
                  <a:gdLst>
                    <a:gd name="T0" fmla="*/ 0 w 26754"/>
                    <a:gd name="T1" fmla="*/ 0 h 21600"/>
                    <a:gd name="T2" fmla="*/ 0 w 26754"/>
                    <a:gd name="T3" fmla="*/ 0 h 21600"/>
                    <a:gd name="T4" fmla="*/ 0 w 2675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754"/>
                    <a:gd name="T10" fmla="*/ 0 h 21600"/>
                    <a:gd name="T11" fmla="*/ 26754 w 2675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754" h="21600" fill="none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</a:path>
                    <a:path w="26754" h="21600" stroke="0" extrusionOk="0">
                      <a:moveTo>
                        <a:pt x="0" y="3317"/>
                      </a:moveTo>
                      <a:cubicBezTo>
                        <a:pt x="3444" y="1149"/>
                        <a:pt x="7432" y="-1"/>
                        <a:pt x="11502" y="0"/>
                      </a:cubicBezTo>
                      <a:cubicBezTo>
                        <a:pt x="17220" y="0"/>
                        <a:pt x="22704" y="2267"/>
                        <a:pt x="26753" y="6305"/>
                      </a:cubicBezTo>
                      <a:lnTo>
                        <a:pt x="11502" y="21600"/>
                      </a:lnTo>
                      <a:lnTo>
                        <a:pt x="0" y="331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sp>
        <p:nvSpPr>
          <p:cNvPr id="11277" name="Text Box 135"/>
          <p:cNvSpPr txBox="1">
            <a:spLocks noChangeAspect="1" noChangeArrowheads="1"/>
          </p:cNvSpPr>
          <p:nvPr/>
        </p:nvSpPr>
        <p:spPr bwMode="auto">
          <a:xfrm>
            <a:off x="2381250" y="2438400"/>
            <a:ext cx="336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smtClean="0">
                <a:solidFill>
                  <a:srgbClr val="4E03C9"/>
                </a:solidFill>
                <a:latin typeface="GOST type B" pitchFamily="34" charset="0"/>
              </a:rPr>
              <a:t>f</a:t>
            </a:r>
            <a:endParaRPr lang="ru-RU" altLang="ru-RU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sp>
        <p:nvSpPr>
          <p:cNvPr id="15500" name="Rectangle 140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1850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Прямые уровня: </a:t>
            </a:r>
            <a:r>
              <a:rPr lang="en-US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 р о н т а л ь </a:t>
            </a:r>
            <a:r>
              <a:rPr lang="en-US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 </a:t>
            </a:r>
            <a:r>
              <a:rPr lang="ru-RU" sz="3200" b="1" dirty="0" smtClean="0">
                <a:solidFill>
                  <a:srgbClr val="4E03C9"/>
                </a:solidFill>
                <a:sym typeface="Symbol" pitchFamily="18" charset="2"/>
              </a:rPr>
              <a:t>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3200" b="1" baseline="-20000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11279" name="Line 44"/>
          <p:cNvSpPr>
            <a:spLocks noChangeShapeType="1"/>
          </p:cNvSpPr>
          <p:nvPr/>
        </p:nvSpPr>
        <p:spPr bwMode="auto">
          <a:xfrm flipV="1">
            <a:off x="1995488" y="2711450"/>
            <a:ext cx="933450" cy="941388"/>
          </a:xfrm>
          <a:prstGeom prst="line">
            <a:avLst/>
          </a:prstGeom>
          <a:noFill/>
          <a:ln w="317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280" name="Text Box 41"/>
          <p:cNvSpPr txBox="1">
            <a:spLocks noChangeAspect="1" noChangeArrowheads="1"/>
          </p:cNvSpPr>
          <p:nvPr/>
        </p:nvSpPr>
        <p:spPr bwMode="auto">
          <a:xfrm>
            <a:off x="1795463" y="2949575"/>
            <a:ext cx="5095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>
                <a:solidFill>
                  <a:srgbClr val="4E03C9"/>
                </a:solidFill>
                <a:latin typeface="GOST type B" pitchFamily="34" charset="0"/>
              </a:rPr>
              <a:t>C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14" name="Group 159"/>
          <p:cNvGrpSpPr>
            <a:grpSpLocks/>
          </p:cNvGrpSpPr>
          <p:nvPr/>
        </p:nvGrpSpPr>
        <p:grpSpPr bwMode="auto">
          <a:xfrm>
            <a:off x="1682750" y="2725738"/>
            <a:ext cx="1658938" cy="2071687"/>
            <a:chOff x="1060" y="1717"/>
            <a:chExt cx="1045" cy="1305"/>
          </a:xfrm>
        </p:grpSpPr>
        <p:sp>
          <p:nvSpPr>
            <p:cNvPr id="11336" name="Line 30"/>
            <p:cNvSpPr>
              <a:spLocks noChangeShapeType="1"/>
            </p:cNvSpPr>
            <p:nvPr/>
          </p:nvSpPr>
          <p:spPr bwMode="auto">
            <a:xfrm>
              <a:off x="1276" y="2672"/>
              <a:ext cx="583" cy="0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1337" name="Group 158"/>
            <p:cNvGrpSpPr>
              <a:grpSpLocks/>
            </p:cNvGrpSpPr>
            <p:nvPr/>
          </p:nvGrpSpPr>
          <p:grpSpPr bwMode="auto">
            <a:xfrm>
              <a:off x="1060" y="1717"/>
              <a:ext cx="1045" cy="1305"/>
              <a:chOff x="1060" y="1717"/>
              <a:chExt cx="1045" cy="1305"/>
            </a:xfrm>
          </p:grpSpPr>
          <p:sp>
            <p:nvSpPr>
              <p:cNvPr id="11344" name="Line 24"/>
              <p:cNvSpPr>
                <a:spLocks noChangeAspect="1" noChangeShapeType="1"/>
              </p:cNvSpPr>
              <p:nvPr/>
            </p:nvSpPr>
            <p:spPr bwMode="auto">
              <a:xfrm>
                <a:off x="1845" y="1717"/>
                <a:ext cx="0" cy="933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1345" name="Group 27"/>
              <p:cNvGrpSpPr>
                <a:grpSpLocks/>
              </p:cNvGrpSpPr>
              <p:nvPr/>
            </p:nvGrpSpPr>
            <p:grpSpPr bwMode="auto">
              <a:xfrm>
                <a:off x="1753" y="2598"/>
                <a:ext cx="352" cy="400"/>
                <a:chOff x="1200" y="1488"/>
                <a:chExt cx="352" cy="400"/>
              </a:xfrm>
            </p:grpSpPr>
            <p:sp>
              <p:nvSpPr>
                <p:cNvPr id="11355" name="Text Box 2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dirty="0">
                      <a:solidFill>
                        <a:srgbClr val="C42500"/>
                      </a:solidFill>
                      <a:latin typeface="GOST type B" pitchFamily="34" charset="0"/>
                    </a:rPr>
                    <a:t>D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1356" name="Text Box 2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1346" name="Group 36"/>
              <p:cNvGrpSpPr>
                <a:grpSpLocks/>
              </p:cNvGrpSpPr>
              <p:nvPr/>
            </p:nvGrpSpPr>
            <p:grpSpPr bwMode="auto">
              <a:xfrm>
                <a:off x="1060" y="2622"/>
                <a:ext cx="352" cy="400"/>
                <a:chOff x="1200" y="1488"/>
                <a:chExt cx="352" cy="400"/>
              </a:xfrm>
            </p:grpSpPr>
            <p:sp>
              <p:nvSpPr>
                <p:cNvPr id="11353" name="Text Box 3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dirty="0">
                      <a:solidFill>
                        <a:srgbClr val="C42500"/>
                      </a:solidFill>
                      <a:latin typeface="GOST type B" pitchFamily="34" charset="0"/>
                    </a:rPr>
                    <a:t>С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1354" name="Text Box 3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1347" name="Line 39"/>
              <p:cNvSpPr>
                <a:spLocks noChangeAspect="1" noChangeShapeType="1"/>
              </p:cNvSpPr>
              <p:nvPr/>
            </p:nvSpPr>
            <p:spPr bwMode="auto">
              <a:xfrm>
                <a:off x="1266" y="2275"/>
                <a:ext cx="1" cy="369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48" name="Oval 49"/>
              <p:cNvSpPr>
                <a:spLocks noChangeAspect="1" noChangeArrowheads="1"/>
              </p:cNvSpPr>
              <p:nvPr/>
            </p:nvSpPr>
            <p:spPr bwMode="auto">
              <a:xfrm>
                <a:off x="1810" y="2627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49" name="Oval 43"/>
              <p:cNvSpPr>
                <a:spLocks noChangeAspect="1" noChangeArrowheads="1"/>
              </p:cNvSpPr>
              <p:nvPr/>
            </p:nvSpPr>
            <p:spPr bwMode="auto">
              <a:xfrm>
                <a:off x="1232" y="2634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1350" name="Group 114"/>
              <p:cNvGrpSpPr>
                <a:grpSpLocks/>
              </p:cNvGrpSpPr>
              <p:nvPr/>
            </p:nvGrpSpPr>
            <p:grpSpPr bwMode="auto">
              <a:xfrm>
                <a:off x="1405" y="2296"/>
                <a:ext cx="287" cy="403"/>
                <a:chOff x="4179" y="2667"/>
                <a:chExt cx="287" cy="403"/>
              </a:xfrm>
            </p:grpSpPr>
            <p:sp>
              <p:nvSpPr>
                <p:cNvPr id="11351" name="Text Box 11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179" y="2667"/>
                  <a:ext cx="246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f</a:t>
                  </a:r>
                  <a:endPara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1352" name="Text Box 11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284" y="2839"/>
                  <a:ext cx="18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</p:grpSp>
        <p:grpSp>
          <p:nvGrpSpPr>
            <p:cNvPr id="11338" name="Group 148"/>
            <p:cNvGrpSpPr>
              <a:grpSpLocks noChangeAspect="1"/>
            </p:cNvGrpSpPr>
            <p:nvPr/>
          </p:nvGrpSpPr>
          <p:grpSpPr bwMode="auto">
            <a:xfrm rot="5400000">
              <a:off x="1226" y="2444"/>
              <a:ext cx="81" cy="63"/>
              <a:chOff x="2533" y="2425"/>
              <a:chExt cx="45" cy="35"/>
            </a:xfrm>
          </p:grpSpPr>
          <p:sp>
            <p:nvSpPr>
              <p:cNvPr id="11342" name="Line 149"/>
              <p:cNvSpPr>
                <a:spLocks noChangeAspect="1" noChangeShapeType="1"/>
              </p:cNvSpPr>
              <p:nvPr/>
            </p:nvSpPr>
            <p:spPr bwMode="auto">
              <a:xfrm>
                <a:off x="2533" y="2425"/>
                <a:ext cx="45" cy="1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43" name="Line 150"/>
              <p:cNvSpPr>
                <a:spLocks noChangeAspect="1" noChangeShapeType="1"/>
              </p:cNvSpPr>
              <p:nvPr/>
            </p:nvSpPr>
            <p:spPr bwMode="auto">
              <a:xfrm flipH="1">
                <a:off x="2533" y="2443"/>
                <a:ext cx="45" cy="17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grpSp>
          <p:nvGrpSpPr>
            <p:cNvPr id="11339" name="Group 151"/>
            <p:cNvGrpSpPr>
              <a:grpSpLocks noChangeAspect="1"/>
            </p:cNvGrpSpPr>
            <p:nvPr/>
          </p:nvGrpSpPr>
          <p:grpSpPr bwMode="auto">
            <a:xfrm rot="5400000">
              <a:off x="1803" y="2215"/>
              <a:ext cx="81" cy="63"/>
              <a:chOff x="2533" y="2425"/>
              <a:chExt cx="45" cy="35"/>
            </a:xfrm>
          </p:grpSpPr>
          <p:sp>
            <p:nvSpPr>
              <p:cNvPr id="11340" name="Line 152"/>
              <p:cNvSpPr>
                <a:spLocks noChangeAspect="1" noChangeShapeType="1"/>
              </p:cNvSpPr>
              <p:nvPr/>
            </p:nvSpPr>
            <p:spPr bwMode="auto">
              <a:xfrm>
                <a:off x="2533" y="2425"/>
                <a:ext cx="45" cy="1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41" name="Line 153"/>
              <p:cNvSpPr>
                <a:spLocks noChangeAspect="1" noChangeShapeType="1"/>
              </p:cNvSpPr>
              <p:nvPr/>
            </p:nvSpPr>
            <p:spPr bwMode="auto">
              <a:xfrm flipH="1">
                <a:off x="2533" y="2443"/>
                <a:ext cx="45" cy="17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21" name="Group 157"/>
          <p:cNvGrpSpPr>
            <a:grpSpLocks/>
          </p:cNvGrpSpPr>
          <p:nvPr/>
        </p:nvGrpSpPr>
        <p:grpSpPr bwMode="auto">
          <a:xfrm>
            <a:off x="933450" y="1381125"/>
            <a:ext cx="1993900" cy="2265363"/>
            <a:chOff x="588" y="870"/>
            <a:chExt cx="1256" cy="1427"/>
          </a:xfrm>
        </p:grpSpPr>
        <p:grpSp>
          <p:nvGrpSpPr>
            <p:cNvPr id="11315" name="Group 21"/>
            <p:cNvGrpSpPr>
              <a:grpSpLocks/>
            </p:cNvGrpSpPr>
            <p:nvPr/>
          </p:nvGrpSpPr>
          <p:grpSpPr bwMode="auto">
            <a:xfrm>
              <a:off x="588" y="1513"/>
              <a:ext cx="334" cy="392"/>
              <a:chOff x="1200" y="1488"/>
              <a:chExt cx="352" cy="413"/>
            </a:xfrm>
          </p:grpSpPr>
          <p:sp>
            <p:nvSpPr>
              <p:cNvPr id="11334" name="Text Box 22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С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1335" name="Text Box 23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8"/>
                <a:ext cx="192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1316" name="Group 32"/>
            <p:cNvGrpSpPr>
              <a:grpSpLocks/>
            </p:cNvGrpSpPr>
            <p:nvPr/>
          </p:nvGrpSpPr>
          <p:grpSpPr bwMode="auto">
            <a:xfrm>
              <a:off x="1199" y="870"/>
              <a:ext cx="352" cy="400"/>
              <a:chOff x="1200" y="1488"/>
              <a:chExt cx="352" cy="400"/>
            </a:xfrm>
          </p:grpSpPr>
          <p:sp>
            <p:nvSpPr>
              <p:cNvPr id="11332" name="Text Box 33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D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1333" name="Text Box 34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1317" name="Group 111"/>
            <p:cNvGrpSpPr>
              <a:grpSpLocks/>
            </p:cNvGrpSpPr>
            <p:nvPr/>
          </p:nvGrpSpPr>
          <p:grpSpPr bwMode="auto">
            <a:xfrm>
              <a:off x="905" y="1267"/>
              <a:ext cx="275" cy="409"/>
              <a:chOff x="3867" y="1392"/>
              <a:chExt cx="275" cy="409"/>
            </a:xfrm>
          </p:grpSpPr>
          <p:sp>
            <p:nvSpPr>
              <p:cNvPr id="11330" name="Text Box 112"/>
              <p:cNvSpPr txBox="1">
                <a:spLocks noChangeAspect="1" noChangeArrowheads="1"/>
              </p:cNvSpPr>
              <p:nvPr/>
            </p:nvSpPr>
            <p:spPr bwMode="auto">
              <a:xfrm>
                <a:off x="3867" y="1392"/>
                <a:ext cx="24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f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1331" name="Text Box 113"/>
              <p:cNvSpPr txBox="1">
                <a:spLocks noChangeAspect="1" noChangeArrowheads="1"/>
              </p:cNvSpPr>
              <p:nvPr/>
            </p:nvSpPr>
            <p:spPr bwMode="auto">
              <a:xfrm>
                <a:off x="3960" y="1570"/>
                <a:ext cx="18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1318" name="Group 154"/>
            <p:cNvGrpSpPr>
              <a:grpSpLocks/>
            </p:cNvGrpSpPr>
            <p:nvPr/>
          </p:nvGrpSpPr>
          <p:grpSpPr bwMode="auto">
            <a:xfrm>
              <a:off x="1506" y="1251"/>
              <a:ext cx="338" cy="464"/>
              <a:chOff x="1506" y="1251"/>
              <a:chExt cx="338" cy="464"/>
            </a:xfrm>
          </p:grpSpPr>
          <p:sp>
            <p:nvSpPr>
              <p:cNvPr id="11326" name="Line 35"/>
              <p:cNvSpPr>
                <a:spLocks noChangeAspect="1" noChangeShapeType="1"/>
              </p:cNvSpPr>
              <p:nvPr/>
            </p:nvSpPr>
            <p:spPr bwMode="auto">
              <a:xfrm>
                <a:off x="1506" y="1251"/>
                <a:ext cx="338" cy="464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1327" name="Group 142"/>
              <p:cNvGrpSpPr>
                <a:grpSpLocks noChangeAspect="1"/>
              </p:cNvGrpSpPr>
              <p:nvPr/>
            </p:nvGrpSpPr>
            <p:grpSpPr bwMode="auto">
              <a:xfrm rot="-7546326">
                <a:off x="1627" y="1445"/>
                <a:ext cx="81" cy="63"/>
                <a:chOff x="2533" y="2425"/>
                <a:chExt cx="45" cy="35"/>
              </a:xfrm>
            </p:grpSpPr>
            <p:sp>
              <p:nvSpPr>
                <p:cNvPr id="11328" name="Line 143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29" name="Line 14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1319" name="Group 155"/>
            <p:cNvGrpSpPr>
              <a:grpSpLocks/>
            </p:cNvGrpSpPr>
            <p:nvPr/>
          </p:nvGrpSpPr>
          <p:grpSpPr bwMode="auto">
            <a:xfrm>
              <a:off x="901" y="1811"/>
              <a:ext cx="354" cy="486"/>
              <a:chOff x="901" y="1811"/>
              <a:chExt cx="354" cy="486"/>
            </a:xfrm>
          </p:grpSpPr>
          <p:sp>
            <p:nvSpPr>
              <p:cNvPr id="11321" name="Freeform 18"/>
              <p:cNvSpPr>
                <a:spLocks noChangeAspect="1"/>
              </p:cNvSpPr>
              <p:nvPr/>
            </p:nvSpPr>
            <p:spPr bwMode="auto">
              <a:xfrm>
                <a:off x="936" y="1846"/>
                <a:ext cx="319" cy="451"/>
              </a:xfrm>
              <a:custGeom>
                <a:avLst/>
                <a:gdLst>
                  <a:gd name="T0" fmla="*/ 0 w 319"/>
                  <a:gd name="T1" fmla="*/ 0 h 451"/>
                  <a:gd name="T2" fmla="*/ 319 w 319"/>
                  <a:gd name="T3" fmla="*/ 451 h 451"/>
                  <a:gd name="T4" fmla="*/ 0 60000 65536"/>
                  <a:gd name="T5" fmla="*/ 0 60000 65536"/>
                  <a:gd name="T6" fmla="*/ 0 w 319"/>
                  <a:gd name="T7" fmla="*/ 0 h 451"/>
                  <a:gd name="T8" fmla="*/ 319 w 319"/>
                  <a:gd name="T9" fmla="*/ 451 h 4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19" h="451">
                    <a:moveTo>
                      <a:pt x="0" y="0"/>
                    </a:moveTo>
                    <a:lnTo>
                      <a:pt x="319" y="451"/>
                    </a:lnTo>
                  </a:path>
                </a:pathLst>
              </a:custGeom>
              <a:solidFill>
                <a:srgbClr val="C42500"/>
              </a:solidFill>
              <a:ln w="19050">
                <a:solidFill>
                  <a:srgbClr val="C425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322" name="Oval 42"/>
              <p:cNvSpPr>
                <a:spLocks noChangeAspect="1" noChangeArrowheads="1"/>
              </p:cNvSpPr>
              <p:nvPr/>
            </p:nvSpPr>
            <p:spPr bwMode="auto">
              <a:xfrm>
                <a:off x="901" y="1811"/>
                <a:ext cx="68" cy="68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1323" name="Group 145"/>
              <p:cNvGrpSpPr>
                <a:grpSpLocks noChangeAspect="1"/>
              </p:cNvGrpSpPr>
              <p:nvPr/>
            </p:nvGrpSpPr>
            <p:grpSpPr bwMode="auto">
              <a:xfrm rot="-7546326">
                <a:off x="1056" y="2045"/>
                <a:ext cx="81" cy="63"/>
                <a:chOff x="2533" y="2425"/>
                <a:chExt cx="45" cy="35"/>
              </a:xfrm>
            </p:grpSpPr>
            <p:sp>
              <p:nvSpPr>
                <p:cNvPr id="11324" name="Line 146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25" name="Line 14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11320" name="Oval 46"/>
            <p:cNvSpPr>
              <a:spLocks noChangeAspect="1" noChangeArrowheads="1"/>
            </p:cNvSpPr>
            <p:nvPr/>
          </p:nvSpPr>
          <p:spPr bwMode="auto">
            <a:xfrm>
              <a:off x="1478" y="1219"/>
              <a:ext cx="72" cy="72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1283" name="Oval 50"/>
          <p:cNvSpPr>
            <a:spLocks noChangeAspect="1" noChangeArrowheads="1"/>
          </p:cNvSpPr>
          <p:nvPr/>
        </p:nvSpPr>
        <p:spPr bwMode="auto">
          <a:xfrm>
            <a:off x="2870200" y="2671763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284" name="Oval 40"/>
          <p:cNvSpPr>
            <a:spLocks noChangeAspect="1" noChangeArrowheads="1"/>
          </p:cNvSpPr>
          <p:nvPr/>
        </p:nvSpPr>
        <p:spPr bwMode="auto">
          <a:xfrm>
            <a:off x="1949450" y="3598863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9" name="Group 164"/>
          <p:cNvGrpSpPr>
            <a:grpSpLocks/>
          </p:cNvGrpSpPr>
          <p:nvPr/>
        </p:nvGrpSpPr>
        <p:grpSpPr bwMode="auto">
          <a:xfrm>
            <a:off x="4522788" y="1381125"/>
            <a:ext cx="2003425" cy="3657600"/>
            <a:chOff x="3564" y="956"/>
            <a:chExt cx="1262" cy="2304"/>
          </a:xfrm>
        </p:grpSpPr>
        <p:grpSp>
          <p:nvGrpSpPr>
            <p:cNvPr id="11287" name="Group 105"/>
            <p:cNvGrpSpPr>
              <a:grpSpLocks/>
            </p:cNvGrpSpPr>
            <p:nvPr/>
          </p:nvGrpSpPr>
          <p:grpSpPr bwMode="auto">
            <a:xfrm>
              <a:off x="4049" y="2579"/>
              <a:ext cx="246" cy="381"/>
              <a:chOff x="4049" y="2667"/>
              <a:chExt cx="246" cy="381"/>
            </a:xfrm>
          </p:grpSpPr>
          <p:sp>
            <p:nvSpPr>
              <p:cNvPr id="11313" name="Text Box 90"/>
              <p:cNvSpPr txBox="1">
                <a:spLocks noChangeAspect="1" noChangeArrowheads="1"/>
              </p:cNvSpPr>
              <p:nvPr/>
            </p:nvSpPr>
            <p:spPr bwMode="auto">
              <a:xfrm>
                <a:off x="4049" y="2667"/>
                <a:ext cx="24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f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1314" name="Text Box 91"/>
              <p:cNvSpPr txBox="1">
                <a:spLocks noChangeAspect="1" noChangeArrowheads="1"/>
              </p:cNvSpPr>
              <p:nvPr/>
            </p:nvSpPr>
            <p:spPr bwMode="auto">
              <a:xfrm>
                <a:off x="4101" y="2817"/>
                <a:ext cx="18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1288" name="Group 162"/>
            <p:cNvGrpSpPr>
              <a:grpSpLocks/>
            </p:cNvGrpSpPr>
            <p:nvPr/>
          </p:nvGrpSpPr>
          <p:grpSpPr bwMode="auto">
            <a:xfrm>
              <a:off x="3564" y="956"/>
              <a:ext cx="1262" cy="2304"/>
              <a:chOff x="3564" y="956"/>
              <a:chExt cx="1262" cy="2304"/>
            </a:xfrm>
          </p:grpSpPr>
          <p:grpSp>
            <p:nvGrpSpPr>
              <p:cNvPr id="11289" name="Group 161"/>
              <p:cNvGrpSpPr>
                <a:grpSpLocks/>
              </p:cNvGrpSpPr>
              <p:nvPr/>
            </p:nvGrpSpPr>
            <p:grpSpPr bwMode="auto">
              <a:xfrm>
                <a:off x="3564" y="956"/>
                <a:ext cx="1262" cy="2304"/>
                <a:chOff x="3564" y="956"/>
                <a:chExt cx="1262" cy="2304"/>
              </a:xfrm>
            </p:grpSpPr>
            <p:grpSp>
              <p:nvGrpSpPr>
                <p:cNvPr id="11291" name="Group 63"/>
                <p:cNvGrpSpPr>
                  <a:grpSpLocks/>
                </p:cNvGrpSpPr>
                <p:nvPr/>
              </p:nvGrpSpPr>
              <p:grpSpPr bwMode="auto">
                <a:xfrm>
                  <a:off x="3564" y="1710"/>
                  <a:ext cx="334" cy="392"/>
                  <a:chOff x="1200" y="1488"/>
                  <a:chExt cx="352" cy="413"/>
                </a:xfrm>
              </p:grpSpPr>
              <p:sp>
                <p:nvSpPr>
                  <p:cNvPr id="11311" name="Text Box 64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dirty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C</a:t>
                    </a:r>
                    <a:endPara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1312" name="Text Box 65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8"/>
                    <a:ext cx="192" cy="2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2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grpSp>
              <p:nvGrpSpPr>
                <p:cNvPr id="11292" name="Group 66"/>
                <p:cNvGrpSpPr>
                  <a:grpSpLocks/>
                </p:cNvGrpSpPr>
                <p:nvPr/>
              </p:nvGrpSpPr>
              <p:grpSpPr bwMode="auto">
                <a:xfrm>
                  <a:off x="4451" y="956"/>
                  <a:ext cx="352" cy="400"/>
                  <a:chOff x="1200" y="1488"/>
                  <a:chExt cx="352" cy="400"/>
                </a:xfrm>
              </p:grpSpPr>
              <p:sp>
                <p:nvSpPr>
                  <p:cNvPr id="11309" name="Text Box 67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dirty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D</a:t>
                    </a:r>
                    <a:endPara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1310" name="Text Box 68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2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grpSp>
              <p:nvGrpSpPr>
                <p:cNvPr id="11293" name="Group 106"/>
                <p:cNvGrpSpPr>
                  <a:grpSpLocks/>
                </p:cNvGrpSpPr>
                <p:nvPr/>
              </p:nvGrpSpPr>
              <p:grpSpPr bwMode="auto">
                <a:xfrm>
                  <a:off x="3867" y="1392"/>
                  <a:ext cx="275" cy="409"/>
                  <a:chOff x="3867" y="1392"/>
                  <a:chExt cx="275" cy="409"/>
                </a:xfrm>
              </p:grpSpPr>
              <p:sp>
                <p:nvSpPr>
                  <p:cNvPr id="11307" name="Text Box 73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3867" y="1392"/>
                    <a:ext cx="246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f</a:t>
                    </a:r>
                    <a:endPara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1308" name="Text Box 74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3960" y="1570"/>
                    <a:ext cx="18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2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grpSp>
              <p:nvGrpSpPr>
                <p:cNvPr id="11294" name="Group 78"/>
                <p:cNvGrpSpPr>
                  <a:grpSpLocks/>
                </p:cNvGrpSpPr>
                <p:nvPr/>
              </p:nvGrpSpPr>
              <p:grpSpPr bwMode="auto">
                <a:xfrm>
                  <a:off x="4474" y="2848"/>
                  <a:ext cx="352" cy="400"/>
                  <a:chOff x="1200" y="1488"/>
                  <a:chExt cx="352" cy="400"/>
                </a:xfrm>
              </p:grpSpPr>
              <p:sp>
                <p:nvSpPr>
                  <p:cNvPr id="11305" name="Text Box 79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dirty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D</a:t>
                    </a:r>
                    <a:endPara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1306" name="Text Box 80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1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grpSp>
              <p:nvGrpSpPr>
                <p:cNvPr id="11295" name="Group 83"/>
                <p:cNvGrpSpPr>
                  <a:grpSpLocks/>
                </p:cNvGrpSpPr>
                <p:nvPr/>
              </p:nvGrpSpPr>
              <p:grpSpPr bwMode="auto">
                <a:xfrm>
                  <a:off x="3592" y="2860"/>
                  <a:ext cx="352" cy="400"/>
                  <a:chOff x="1200" y="1488"/>
                  <a:chExt cx="352" cy="400"/>
                </a:xfrm>
              </p:grpSpPr>
              <p:sp>
                <p:nvSpPr>
                  <p:cNvPr id="11303" name="Text Box 84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dirty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C</a:t>
                    </a:r>
                    <a:endPara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1304" name="Text Box 85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1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sp>
              <p:nvSpPr>
                <p:cNvPr id="11296" name="Line 6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933" y="1975"/>
                  <a:ext cx="0" cy="980"/>
                </a:xfrm>
                <a:prstGeom prst="line">
                  <a:avLst/>
                </a:prstGeom>
                <a:noFill/>
                <a:ln w="1270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297" name="Line 6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510" y="1367"/>
                  <a:ext cx="0" cy="1582"/>
                </a:xfrm>
                <a:prstGeom prst="line">
                  <a:avLst/>
                </a:prstGeom>
                <a:noFill/>
                <a:ln w="1270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298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3930" y="2961"/>
                  <a:ext cx="580" cy="0"/>
                </a:xfrm>
                <a:prstGeom prst="line">
                  <a:avLst/>
                </a:prstGeom>
                <a:noFill/>
                <a:ln w="317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299" name="Oval 77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4475" y="2919"/>
                  <a:ext cx="72" cy="72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00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3933" y="1374"/>
                  <a:ext cx="568" cy="605"/>
                </a:xfrm>
                <a:prstGeom prst="line">
                  <a:avLst/>
                </a:prstGeom>
                <a:noFill/>
                <a:ln w="317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01" name="Oval 86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3896" y="1943"/>
                  <a:ext cx="72" cy="71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1302" name="Oval 82"/>
                <p:cNvSpPr>
                  <a:spLocks noChangeAspect="1" noChangeArrowheads="1"/>
                </p:cNvSpPr>
                <p:nvPr/>
              </p:nvSpPr>
              <p:spPr bwMode="auto">
                <a:xfrm flipV="1">
                  <a:off x="4477" y="1334"/>
                  <a:ext cx="72" cy="71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11290" name="Oval 76"/>
              <p:cNvSpPr>
                <a:spLocks noChangeAspect="1" noChangeArrowheads="1"/>
              </p:cNvSpPr>
              <p:nvPr/>
            </p:nvSpPr>
            <p:spPr bwMode="auto">
              <a:xfrm flipV="1">
                <a:off x="3900" y="2926"/>
                <a:ext cx="68" cy="68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1286" name="Text Box 165"/>
          <p:cNvSpPr txBox="1">
            <a:spLocks noChangeArrowheads="1"/>
          </p:cNvSpPr>
          <p:nvPr/>
        </p:nvSpPr>
        <p:spPr bwMode="auto">
          <a:xfrm>
            <a:off x="98425" y="5373216"/>
            <a:ext cx="8912226" cy="12001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Все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точки прямой 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CD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равноудалены от фронтальной плоскости проекций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 имеют одинаковую координату 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y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2000" b="1" dirty="0" smtClean="0">
                <a:solidFill>
                  <a:srgbClr val="800080"/>
                </a:solidFill>
                <a:latin typeface="GOST type B" pitchFamily="34" charset="0"/>
              </a:rPr>
              <a:t>(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y= </a:t>
            </a:r>
            <a:r>
              <a:rPr lang="en-US" altLang="ru-RU" sz="2000" b="1" i="1" dirty="0" err="1" smtClean="0">
                <a:solidFill>
                  <a:srgbClr val="800080"/>
                </a:solidFill>
                <a:latin typeface="GOST type B" pitchFamily="34" charset="0"/>
              </a:rPr>
              <a:t>const</a:t>
            </a:r>
            <a:r>
              <a:rPr lang="ru-RU" altLang="ru-RU" sz="2000" b="1" dirty="0" smtClean="0">
                <a:solidFill>
                  <a:srgbClr val="800080"/>
                </a:solidFill>
                <a:latin typeface="GOST type B" pitchFamily="34" charset="0"/>
              </a:rPr>
              <a:t>)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.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Горизонтальная проекция </a:t>
            </a:r>
            <a:r>
              <a:rPr lang="ru-RU" altLang="ru-RU" sz="1800" b="1" dirty="0" err="1" smtClean="0">
                <a:solidFill>
                  <a:srgbClr val="800080"/>
                </a:solidFill>
                <a:latin typeface="Arial" charset="0"/>
              </a:rPr>
              <a:t>фронтали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C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D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ru-RU" altLang="ru-RU" sz="1800" b="1" baseline="-20000" dirty="0" smtClean="0">
                <a:solidFill>
                  <a:srgbClr val="800080"/>
                </a:solidFill>
                <a:latin typeface="Arial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параллельна оси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.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Фронтальная проекция </a:t>
            </a:r>
            <a:r>
              <a:rPr lang="ru-RU" altLang="ru-RU" sz="1800" b="1" dirty="0" err="1" smtClean="0">
                <a:solidFill>
                  <a:srgbClr val="800080"/>
                </a:solidFill>
                <a:latin typeface="Arial" charset="0"/>
              </a:rPr>
              <a:t>фронтали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en-US" altLang="ru-RU" sz="1800" b="1" i="1" dirty="0">
                <a:solidFill>
                  <a:srgbClr val="800080"/>
                </a:solidFill>
                <a:latin typeface="GOST type B" pitchFamily="34" charset="0"/>
              </a:rPr>
              <a:t>C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en-US" altLang="ru-RU" sz="1800" b="1" i="1" dirty="0">
                <a:solidFill>
                  <a:srgbClr val="800080"/>
                </a:solidFill>
                <a:latin typeface="GOST type B" pitchFamily="34" charset="0"/>
              </a:rPr>
              <a:t>D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-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Н.В., углы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  <a:sym typeface="Symbol" pitchFamily="18" charset="2"/>
              </a:rPr>
              <a:t>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 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  <a:sym typeface="Symbol" pitchFamily="18" charset="2"/>
              </a:rPr>
              <a:t>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изображаются в натуральную величину на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37" name="TextBox 136"/>
              <p:cNvSpPr txBox="1"/>
              <p:nvPr/>
            </p:nvSpPr>
            <p:spPr>
              <a:xfrm>
                <a:off x="6949702" y="2347525"/>
                <a:ext cx="1902957" cy="2954655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C00000"/>
                    </a:solidFill>
                  </a:rPr>
                  <a:t>f</a:t>
                </a:r>
                <a:r>
                  <a:rPr lang="en-US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</a:rPr>
                  <a:t>;</a:t>
                </a:r>
                <a:r>
                  <a:rPr lang="en-US" sz="2400" dirty="0">
                    <a:solidFill>
                      <a:srgbClr val="C0000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f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 Ох</a:t>
                </a: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        ∧</a:t>
                </a:r>
              </a:p>
              <a:p>
                <a14:m>
                  <m:oMath xmlns:m="http://schemas.openxmlformats.org/officeDocument/2006/math">
                    <m:r>
                      <a:rPr lang="ru-RU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𝛼</m:t>
                    </m:r>
                    <m:r>
                      <a:rPr lang="ru-RU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=|</m:t>
                    </m:r>
                    <m:r>
                      <m:rPr>
                        <m:sty m:val="p"/>
                      </m:rPr>
                      <a:rPr lang="ru-RU" sz="2400" dirty="0">
                        <a:solidFill>
                          <a:srgbClr val="C00000"/>
                        </a:solidFill>
                        <a:latin typeface="Cambria Math"/>
                      </a:rPr>
                      <m:t>f</m:t>
                    </m:r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  <m:r>
                      <a:rPr lang="ru-RU" sz="2400" i="1" smtClean="0">
                        <a:solidFill>
                          <a:srgbClr val="C00000"/>
                        </a:solidFill>
                        <a:latin typeface="Cambria Math"/>
                        <a:cs typeface="Lucida Sans Unicode"/>
                      </a:rPr>
                      <m:t>|</m:t>
                    </m:r>
                  </m:oMath>
                </a14:m>
                <a:endParaRPr lang="ru-RU" sz="2400" dirty="0" smtClean="0">
                  <a:solidFill>
                    <a:srgbClr val="C00000"/>
                  </a:solidFill>
                  <a:cs typeface="Lucida Sans Unicode"/>
                </a:endParaRP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         ∧</a:t>
                </a:r>
                <a:endParaRPr lang="ru-RU" sz="2400" dirty="0" smtClean="0">
                  <a:solidFill>
                    <a:srgbClr val="C00000"/>
                  </a:solidFill>
                  <a:cs typeface="Lucida Sans Unicode"/>
                </a:endParaRPr>
              </a:p>
              <a:p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𝛼</m:t>
                    </m:r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=|</m:t>
                    </m:r>
                    <m:r>
                      <a:rPr lang="ru-RU" sz="2400" b="0" i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С</m:t>
                    </m:r>
                    <m:r>
                      <m:rPr>
                        <m:sty m:val="p"/>
                      </m:rP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D</m:t>
                    </m:r>
                  </m:oMath>
                </a14:m>
                <a:r>
                  <a:rPr lang="ru-RU" sz="2400" dirty="0">
                    <a:solidFill>
                      <a:srgbClr val="C00000"/>
                    </a:solidFill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cs typeface="Lucida Sans Unicode"/>
                      </a:rPr>
                      <m:t>|</m:t>
                    </m:r>
                  </m:oMath>
                </a14:m>
                <a:endParaRPr lang="ru-RU" sz="2400" dirty="0" smtClean="0">
                  <a:solidFill>
                    <a:srgbClr val="C00000"/>
                  </a:solidFill>
                  <a:cs typeface="Lucida Sans Unicode"/>
                </a:endParaRPr>
              </a:p>
              <a:p>
                <a:r>
                  <a:rPr lang="ru-RU" sz="2400" dirty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/>
                </a:r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        ∧</a:t>
                </a:r>
                <a:endParaRPr lang="ru-RU" sz="2400" dirty="0">
                  <a:solidFill>
                    <a:srgbClr val="C00000"/>
                  </a:solidFill>
                  <a:cs typeface="Lucida Sans Unicode"/>
                </a:endParaRPr>
              </a:p>
              <a:p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=|</m:t>
                    </m:r>
                    <m:r>
                      <a:rPr lang="ru-RU" sz="240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АВ</m:t>
                    </m:r>
                  </m:oMath>
                </a14:m>
                <a:r>
                  <a:rPr lang="ru-RU" sz="2400" dirty="0">
                    <a:solidFill>
                      <a:srgbClr val="C00000"/>
                    </a:solidFill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4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3</m:t>
                        </m:r>
                      </m:sub>
                    </m:sSub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  <a:cs typeface="Lucida Sans Unicode"/>
                      </a:rPr>
                      <m:t>|</m:t>
                    </m:r>
                  </m:oMath>
                </a14:m>
                <a:endParaRPr lang="ru-RU" sz="2400" dirty="0">
                  <a:solidFill>
                    <a:srgbClr val="C00000"/>
                  </a:solidFill>
                  <a:cs typeface="Lucida Sans Unicode"/>
                </a:endParaRPr>
              </a:p>
              <a:p>
                <a:endParaRPr lang="ru-RU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37" name="TextBox 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702" y="2347525"/>
                <a:ext cx="1902957" cy="2954655"/>
              </a:xfrm>
              <a:prstGeom prst="rect">
                <a:avLst/>
              </a:prstGeom>
              <a:blipFill rotWithShape="1">
                <a:blip r:embed="rId2"/>
                <a:stretch>
                  <a:fillRect l="-4444" t="-2459" r="-3810"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Прямоугольник 138"/>
          <p:cNvSpPr/>
          <p:nvPr/>
        </p:nvSpPr>
        <p:spPr bwMode="auto">
          <a:xfrm>
            <a:off x="7858148" y="2571744"/>
            <a:ext cx="142876" cy="2714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285064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1481E-6 L -0.05642 -0.104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-5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17"/>
          <p:cNvSpPr txBox="1">
            <a:spLocks noChangeArrowheads="1"/>
          </p:cNvSpPr>
          <p:nvPr/>
        </p:nvSpPr>
        <p:spPr bwMode="auto">
          <a:xfrm>
            <a:off x="24497" y="5453063"/>
            <a:ext cx="9119503" cy="120032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Все точки прямой 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KN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равноудалены от профильной плоскости проекций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 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 имеют одинаковую координату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  <a:r>
              <a:rPr lang="ru-RU" altLang="ru-RU" sz="2000" b="1" dirty="0" smtClean="0">
                <a:solidFill>
                  <a:srgbClr val="800080"/>
                </a:solidFill>
                <a:latin typeface="Arial" charset="0"/>
              </a:rPr>
              <a:t> (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= </a:t>
            </a:r>
            <a:r>
              <a:rPr lang="en-US" altLang="ru-RU" sz="2000" b="1" i="1" dirty="0" err="1" smtClean="0">
                <a:solidFill>
                  <a:srgbClr val="800080"/>
                </a:solidFill>
                <a:latin typeface="GOST type B" pitchFamily="34" charset="0"/>
              </a:rPr>
              <a:t>const</a:t>
            </a:r>
            <a:r>
              <a:rPr lang="ru-RU" altLang="ru-RU" sz="2000" b="1" dirty="0" smtClean="0">
                <a:solidFill>
                  <a:srgbClr val="800080"/>
                </a:solidFill>
                <a:latin typeface="Arial" charset="0"/>
              </a:rPr>
              <a:t>)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. Горизонтальная 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K</a:t>
            </a:r>
            <a:r>
              <a:rPr lang="en-US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N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 фронтальная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K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N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</a:t>
            </a:r>
            <a:r>
              <a:rPr lang="en-US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en-US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altLang="ru-RU" sz="1800" b="1" baseline="-20000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проекции прямой перпендикулярны оси 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.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Профильная проекция 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K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N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-Н.В., углы 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  <a:sym typeface="Symbol" pitchFamily="18" charset="2"/>
              </a:rPr>
              <a:t>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 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  <a:sym typeface="Symbol" pitchFamily="18" charset="2"/>
              </a:rPr>
              <a:t>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имеют натуральную величину на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</a:p>
        </p:txBody>
      </p:sp>
      <p:sp>
        <p:nvSpPr>
          <p:cNvPr id="12291" name="Text Box 118"/>
          <p:cNvSpPr txBox="1">
            <a:spLocks noChangeArrowheads="1"/>
          </p:cNvSpPr>
          <p:nvPr/>
        </p:nvSpPr>
        <p:spPr bwMode="auto">
          <a:xfrm>
            <a:off x="149225" y="800100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12292" name="Text Box 119"/>
          <p:cNvSpPr txBox="1">
            <a:spLocks noChangeArrowheads="1"/>
          </p:cNvSpPr>
          <p:nvPr/>
        </p:nvSpPr>
        <p:spPr bwMode="auto">
          <a:xfrm>
            <a:off x="4773613" y="801688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sp>
        <p:nvSpPr>
          <p:cNvPr id="12293" name="Text Box 148"/>
          <p:cNvSpPr txBox="1">
            <a:spLocks noChangeAspect="1" noChangeArrowheads="1"/>
          </p:cNvSpPr>
          <p:nvPr/>
        </p:nvSpPr>
        <p:spPr bwMode="auto">
          <a:xfrm>
            <a:off x="6580188" y="1231900"/>
            <a:ext cx="365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i="1" smtClean="0">
                <a:solidFill>
                  <a:prstClr val="black"/>
                </a:solidFill>
                <a:latin typeface="GOST type B" pitchFamily="34" charset="0"/>
              </a:rPr>
              <a:t>z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sp>
        <p:nvSpPr>
          <p:cNvPr id="12294" name="Line 144"/>
          <p:cNvSpPr>
            <a:spLocks noChangeShapeType="1"/>
          </p:cNvSpPr>
          <p:nvPr/>
        </p:nvSpPr>
        <p:spPr bwMode="auto">
          <a:xfrm flipH="1">
            <a:off x="5014913" y="3546475"/>
            <a:ext cx="3641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sm" len="lg"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295" name="Line 145"/>
          <p:cNvSpPr>
            <a:spLocks noChangeShapeType="1"/>
          </p:cNvSpPr>
          <p:nvPr/>
        </p:nvSpPr>
        <p:spPr bwMode="auto">
          <a:xfrm>
            <a:off x="6910388" y="1446213"/>
            <a:ext cx="0" cy="37750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sm" len="lg"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296" name="Text Box 146"/>
          <p:cNvSpPr txBox="1">
            <a:spLocks noChangeArrowheads="1"/>
          </p:cNvSpPr>
          <p:nvPr/>
        </p:nvSpPr>
        <p:spPr bwMode="auto">
          <a:xfrm>
            <a:off x="6878638" y="34544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800" b="1" i="1" smtClean="0">
                <a:solidFill>
                  <a:prstClr val="black"/>
                </a:solidFill>
                <a:latin typeface="GOST type B" pitchFamily="34" charset="0"/>
              </a:rPr>
              <a:t>O</a:t>
            </a:r>
            <a:endParaRPr lang="ru-RU" altLang="ru-RU" sz="2400" b="1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297" name="Text Box 147"/>
          <p:cNvSpPr txBox="1">
            <a:spLocks noChangeAspect="1" noChangeArrowheads="1"/>
          </p:cNvSpPr>
          <p:nvPr/>
        </p:nvSpPr>
        <p:spPr bwMode="auto">
          <a:xfrm>
            <a:off x="4808538" y="3395663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sp>
        <p:nvSpPr>
          <p:cNvPr id="12298" name="Text Box 149"/>
          <p:cNvSpPr txBox="1">
            <a:spLocks noChangeAspect="1" noChangeArrowheads="1"/>
          </p:cNvSpPr>
          <p:nvPr/>
        </p:nvSpPr>
        <p:spPr bwMode="auto">
          <a:xfrm>
            <a:off x="7015163" y="4832350"/>
            <a:ext cx="479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i="1" smtClean="0">
                <a:solidFill>
                  <a:prstClr val="black"/>
                </a:solidFill>
                <a:latin typeface="GOST type B" pitchFamily="34" charset="0"/>
              </a:rPr>
              <a:t>y</a:t>
            </a:r>
            <a:r>
              <a:rPr lang="en-US" altLang="ru-RU" sz="2400" b="1" i="1" baseline="-25000" smtClean="0">
                <a:solidFill>
                  <a:prstClr val="black"/>
                </a:solidFill>
                <a:latin typeface="GOST type B" pitchFamily="34" charset="0"/>
              </a:rPr>
              <a:t>1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sp>
        <p:nvSpPr>
          <p:cNvPr id="12299" name="Text Box 150"/>
          <p:cNvSpPr txBox="1">
            <a:spLocks noChangeAspect="1" noChangeArrowheads="1"/>
          </p:cNvSpPr>
          <p:nvPr/>
        </p:nvSpPr>
        <p:spPr bwMode="auto">
          <a:xfrm>
            <a:off x="8435975" y="3465513"/>
            <a:ext cx="539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i="1" smtClean="0">
                <a:solidFill>
                  <a:prstClr val="black"/>
                </a:solidFill>
                <a:latin typeface="GOST type B" pitchFamily="34" charset="0"/>
              </a:rPr>
              <a:t>y</a:t>
            </a:r>
            <a:r>
              <a:rPr lang="en-US" altLang="ru-RU" sz="2400" b="1" i="1" baseline="-25000" smtClean="0">
                <a:solidFill>
                  <a:prstClr val="black"/>
                </a:solidFill>
                <a:latin typeface="GOST type B" pitchFamily="34" charset="0"/>
              </a:rPr>
              <a:t>3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grpSp>
        <p:nvGrpSpPr>
          <p:cNvPr id="2" name="Group 319"/>
          <p:cNvGrpSpPr>
            <a:grpSpLocks/>
          </p:cNvGrpSpPr>
          <p:nvPr/>
        </p:nvGrpSpPr>
        <p:grpSpPr bwMode="auto">
          <a:xfrm>
            <a:off x="5715000" y="2360613"/>
            <a:ext cx="1296988" cy="2890837"/>
            <a:chOff x="3600" y="1487"/>
            <a:chExt cx="817" cy="1821"/>
          </a:xfrm>
        </p:grpSpPr>
        <p:sp>
          <p:nvSpPr>
            <p:cNvPr id="12489" name="AutoShape 244"/>
            <p:cNvSpPr>
              <a:spLocks/>
            </p:cNvSpPr>
            <p:nvPr/>
          </p:nvSpPr>
          <p:spPr bwMode="auto">
            <a:xfrm rot="16200000" flipV="1">
              <a:off x="3941" y="2717"/>
              <a:ext cx="130" cy="675"/>
            </a:xfrm>
            <a:prstGeom prst="leftBrace">
              <a:avLst>
                <a:gd name="adj1" fmla="val 129808"/>
                <a:gd name="adj2" fmla="val 50000"/>
              </a:avLst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2490" name="Group 309"/>
            <p:cNvGrpSpPr>
              <a:grpSpLocks/>
            </p:cNvGrpSpPr>
            <p:nvPr/>
          </p:nvGrpSpPr>
          <p:grpSpPr bwMode="auto">
            <a:xfrm>
              <a:off x="3600" y="1487"/>
              <a:ext cx="817" cy="1821"/>
              <a:chOff x="3600" y="1487"/>
              <a:chExt cx="817" cy="1821"/>
            </a:xfrm>
          </p:grpSpPr>
          <p:sp>
            <p:nvSpPr>
              <p:cNvPr id="12491" name="Line 252"/>
              <p:cNvSpPr>
                <a:spLocks noChangeShapeType="1"/>
              </p:cNvSpPr>
              <p:nvPr/>
            </p:nvSpPr>
            <p:spPr bwMode="auto">
              <a:xfrm>
                <a:off x="3645" y="1487"/>
                <a:ext cx="0" cy="108"/>
              </a:xfrm>
              <a:prstGeom prst="line">
                <a:avLst/>
              </a:prstGeom>
              <a:noFill/>
              <a:ln w="9525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492" name="Line 253"/>
              <p:cNvSpPr>
                <a:spLocks noChangeShapeType="1"/>
              </p:cNvSpPr>
              <p:nvPr/>
            </p:nvSpPr>
            <p:spPr bwMode="auto">
              <a:xfrm>
                <a:off x="3718" y="1487"/>
                <a:ext cx="0" cy="108"/>
              </a:xfrm>
              <a:prstGeom prst="line">
                <a:avLst/>
              </a:prstGeom>
              <a:noFill/>
              <a:ln w="9525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93" name="Group 308"/>
              <p:cNvGrpSpPr>
                <a:grpSpLocks/>
              </p:cNvGrpSpPr>
              <p:nvPr/>
            </p:nvGrpSpPr>
            <p:grpSpPr bwMode="auto">
              <a:xfrm>
                <a:off x="3600" y="2614"/>
                <a:ext cx="817" cy="694"/>
                <a:chOff x="3600" y="2614"/>
                <a:chExt cx="817" cy="694"/>
              </a:xfrm>
            </p:grpSpPr>
            <p:sp>
              <p:nvSpPr>
                <p:cNvPr id="12496" name="Text Box 248"/>
                <p:cNvSpPr txBox="1">
                  <a:spLocks noChangeArrowheads="1"/>
                </p:cNvSpPr>
                <p:nvPr/>
              </p:nvSpPr>
              <p:spPr bwMode="auto">
                <a:xfrm>
                  <a:off x="3600" y="3020"/>
                  <a:ext cx="817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sz="2400" b="1" i="1" smtClean="0">
                      <a:solidFill>
                        <a:srgbClr val="4E03C9"/>
                      </a:solidFill>
                      <a:latin typeface="GOST type B" pitchFamily="34" charset="0"/>
                    </a:rPr>
                    <a:t>x</a:t>
                  </a:r>
                  <a:r>
                    <a:rPr lang="ru-RU" altLang="ru-RU" sz="2400" b="1" i="1" smtClean="0">
                      <a:solidFill>
                        <a:srgbClr val="4E03C9"/>
                      </a:solidFill>
                      <a:latin typeface="GOST type B" pitchFamily="34" charset="0"/>
                    </a:rPr>
                    <a:t>=</a:t>
                  </a:r>
                  <a:r>
                    <a:rPr lang="en-US" altLang="ru-RU" sz="2400" b="1" i="1" smtClean="0">
                      <a:solidFill>
                        <a:srgbClr val="4E03C9"/>
                      </a:solidFill>
                      <a:latin typeface="GOST type B" pitchFamily="34" charset="0"/>
                    </a:rPr>
                    <a:t>const</a:t>
                  </a:r>
                  <a:endParaRPr lang="ru-RU" altLang="ru-RU" sz="2400" b="1" i="1" baseline="-20000" smtClean="0">
                    <a:solidFill>
                      <a:srgbClr val="4E03C9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2497" name="Line 254"/>
                <p:cNvSpPr>
                  <a:spLocks noChangeShapeType="1"/>
                </p:cNvSpPr>
                <p:nvPr/>
              </p:nvSpPr>
              <p:spPr bwMode="auto">
                <a:xfrm>
                  <a:off x="3716" y="2614"/>
                  <a:ext cx="0" cy="108"/>
                </a:xfrm>
                <a:prstGeom prst="line">
                  <a:avLst/>
                </a:prstGeom>
                <a:noFill/>
                <a:ln w="9525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98" name="Line 255"/>
                <p:cNvSpPr>
                  <a:spLocks noChangeShapeType="1"/>
                </p:cNvSpPr>
                <p:nvPr/>
              </p:nvSpPr>
              <p:spPr bwMode="auto">
                <a:xfrm>
                  <a:off x="3645" y="2614"/>
                  <a:ext cx="0" cy="108"/>
                </a:xfrm>
                <a:prstGeom prst="line">
                  <a:avLst/>
                </a:prstGeom>
                <a:noFill/>
                <a:ln w="9525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99" name="Line 256"/>
                <p:cNvSpPr>
                  <a:spLocks noChangeShapeType="1"/>
                </p:cNvSpPr>
                <p:nvPr/>
              </p:nvSpPr>
              <p:spPr bwMode="auto">
                <a:xfrm>
                  <a:off x="4319" y="2614"/>
                  <a:ext cx="0" cy="108"/>
                </a:xfrm>
                <a:prstGeom prst="line">
                  <a:avLst/>
                </a:prstGeom>
                <a:noFill/>
                <a:ln w="9525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500" name="Line 257"/>
                <p:cNvSpPr>
                  <a:spLocks noChangeShapeType="1"/>
                </p:cNvSpPr>
                <p:nvPr/>
              </p:nvSpPr>
              <p:spPr bwMode="auto">
                <a:xfrm>
                  <a:off x="4383" y="2614"/>
                  <a:ext cx="0" cy="108"/>
                </a:xfrm>
                <a:prstGeom prst="line">
                  <a:avLst/>
                </a:prstGeom>
                <a:noFill/>
                <a:ln w="9525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12494" name="Line 258"/>
              <p:cNvSpPr>
                <a:spLocks noChangeShapeType="1"/>
              </p:cNvSpPr>
              <p:nvPr/>
            </p:nvSpPr>
            <p:spPr bwMode="auto">
              <a:xfrm>
                <a:off x="4381" y="1487"/>
                <a:ext cx="0" cy="108"/>
              </a:xfrm>
              <a:prstGeom prst="line">
                <a:avLst/>
              </a:prstGeom>
              <a:noFill/>
              <a:ln w="9525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495" name="Line 259"/>
              <p:cNvSpPr>
                <a:spLocks noChangeShapeType="1"/>
              </p:cNvSpPr>
              <p:nvPr/>
            </p:nvSpPr>
            <p:spPr bwMode="auto">
              <a:xfrm>
                <a:off x="4322" y="1487"/>
                <a:ext cx="0" cy="108"/>
              </a:xfrm>
              <a:prstGeom prst="line">
                <a:avLst/>
              </a:prstGeom>
              <a:noFill/>
              <a:ln w="9525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12301" name="Group 122"/>
          <p:cNvGrpSpPr>
            <a:grpSpLocks/>
          </p:cNvGrpSpPr>
          <p:nvPr/>
        </p:nvGrpSpPr>
        <p:grpSpPr bwMode="auto">
          <a:xfrm>
            <a:off x="123825" y="1544638"/>
            <a:ext cx="4505325" cy="3630612"/>
            <a:chOff x="361" y="862"/>
            <a:chExt cx="2838" cy="2287"/>
          </a:xfrm>
        </p:grpSpPr>
        <p:grpSp>
          <p:nvGrpSpPr>
            <p:cNvPr id="12472" name="Group 120"/>
            <p:cNvGrpSpPr>
              <a:grpSpLocks/>
            </p:cNvGrpSpPr>
            <p:nvPr/>
          </p:nvGrpSpPr>
          <p:grpSpPr bwMode="auto">
            <a:xfrm>
              <a:off x="361" y="862"/>
              <a:ext cx="2713" cy="2287"/>
              <a:chOff x="190" y="874"/>
              <a:chExt cx="3001" cy="2511"/>
            </a:xfrm>
          </p:grpSpPr>
          <p:sp>
            <p:nvSpPr>
              <p:cNvPr id="12478" name="Rectangle 8"/>
              <p:cNvSpPr>
                <a:spLocks noChangeAspect="1" noChangeArrowheads="1"/>
              </p:cNvSpPr>
              <p:nvPr/>
            </p:nvSpPr>
            <p:spPr bwMode="auto">
              <a:xfrm>
                <a:off x="573" y="923"/>
                <a:ext cx="1817" cy="1345"/>
              </a:xfrm>
              <a:prstGeom prst="rect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479" name="AutoShape 13"/>
              <p:cNvSpPr>
                <a:spLocks noChangeAspect="1" noChangeArrowheads="1"/>
              </p:cNvSpPr>
              <p:nvPr/>
            </p:nvSpPr>
            <p:spPr bwMode="auto">
              <a:xfrm flipH="1">
                <a:off x="561" y="2253"/>
                <a:ext cx="2630" cy="1127"/>
              </a:xfrm>
              <a:prstGeom prst="parallelogram">
                <a:avLst>
                  <a:gd name="adj" fmla="val 70906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80" name="Group 113"/>
              <p:cNvGrpSpPr>
                <a:grpSpLocks/>
              </p:cNvGrpSpPr>
              <p:nvPr/>
            </p:nvGrpSpPr>
            <p:grpSpPr bwMode="auto">
              <a:xfrm>
                <a:off x="1320" y="3026"/>
                <a:ext cx="457" cy="359"/>
                <a:chOff x="1396" y="3533"/>
                <a:chExt cx="457" cy="359"/>
              </a:xfrm>
            </p:grpSpPr>
            <p:sp>
              <p:nvSpPr>
                <p:cNvPr id="12487" name="Text Box 1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96" y="3533"/>
                  <a:ext cx="380" cy="3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800" b="1" dirty="0" smtClean="0">
                      <a:solidFill>
                        <a:prstClr val="black"/>
                      </a:solidFill>
                      <a:latin typeface="GOST type B" pitchFamily="34" charset="0"/>
                    </a:rPr>
                    <a:t>П</a:t>
                  </a:r>
                  <a:endParaRPr lang="ru-RU" altLang="ru-RU" sz="2400" i="1" dirty="0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2488" name="Text Box 1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39" y="3630"/>
                  <a:ext cx="314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600" b="1" dirty="0" smtClean="0">
                      <a:solidFill>
                        <a:prstClr val="black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dirty="0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2481" name="Group 5"/>
              <p:cNvGrpSpPr>
                <a:grpSpLocks/>
              </p:cNvGrpSpPr>
              <p:nvPr/>
            </p:nvGrpSpPr>
            <p:grpSpPr bwMode="auto">
              <a:xfrm>
                <a:off x="190" y="1983"/>
                <a:ext cx="373" cy="316"/>
                <a:chOff x="384" y="2345"/>
                <a:chExt cx="373" cy="316"/>
              </a:xfrm>
            </p:grpSpPr>
            <p:sp>
              <p:nvSpPr>
                <p:cNvPr id="12485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62" y="2612"/>
                  <a:ext cx="19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sm" len="lg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86" name="Text Box 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84" y="2345"/>
                  <a:ext cx="230" cy="3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4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x</a:t>
                  </a:r>
                  <a:endParaRPr lang="ru-RU" altLang="ru-RU" sz="18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2482" name="Group 114"/>
              <p:cNvGrpSpPr>
                <a:grpSpLocks/>
              </p:cNvGrpSpPr>
              <p:nvPr/>
            </p:nvGrpSpPr>
            <p:grpSpPr bwMode="auto">
              <a:xfrm>
                <a:off x="535" y="874"/>
                <a:ext cx="467" cy="359"/>
                <a:chOff x="345" y="598"/>
                <a:chExt cx="467" cy="359"/>
              </a:xfrm>
            </p:grpSpPr>
            <p:sp>
              <p:nvSpPr>
                <p:cNvPr id="12483" name="Text Box 1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45" y="598"/>
                  <a:ext cx="389" cy="3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8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П</a:t>
                  </a:r>
                  <a:endParaRPr lang="ru-RU" altLang="ru-RU" sz="24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2484" name="Text Box 1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90" y="723"/>
                  <a:ext cx="322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6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</p:grpSp>
        <p:grpSp>
          <p:nvGrpSpPr>
            <p:cNvPr id="12473" name="Group 121"/>
            <p:cNvGrpSpPr>
              <a:grpSpLocks/>
            </p:cNvGrpSpPr>
            <p:nvPr/>
          </p:nvGrpSpPr>
          <p:grpSpPr bwMode="auto">
            <a:xfrm>
              <a:off x="2351" y="910"/>
              <a:ext cx="848" cy="2235"/>
              <a:chOff x="2351" y="910"/>
              <a:chExt cx="848" cy="2235"/>
            </a:xfrm>
          </p:grpSpPr>
          <p:sp>
            <p:nvSpPr>
              <p:cNvPr id="12474" name="AutoShape 82"/>
              <p:cNvSpPr>
                <a:spLocks noChangeArrowheads="1"/>
              </p:cNvSpPr>
              <p:nvPr/>
            </p:nvSpPr>
            <p:spPr bwMode="auto">
              <a:xfrm rot="5400000" flipH="1" flipV="1">
                <a:off x="1598" y="1663"/>
                <a:ext cx="2235" cy="729"/>
              </a:xfrm>
              <a:prstGeom prst="parallelogram">
                <a:avLst>
                  <a:gd name="adj" fmla="val 14149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75" name="Group 110"/>
              <p:cNvGrpSpPr>
                <a:grpSpLocks/>
              </p:cNvGrpSpPr>
              <p:nvPr/>
            </p:nvGrpSpPr>
            <p:grpSpPr bwMode="auto">
              <a:xfrm rot="1961357">
                <a:off x="2796" y="1848"/>
                <a:ext cx="403" cy="327"/>
                <a:chOff x="200" y="1169"/>
                <a:chExt cx="403" cy="327"/>
              </a:xfrm>
            </p:grpSpPr>
            <p:sp>
              <p:nvSpPr>
                <p:cNvPr id="12476" name="Text Box 111"/>
                <p:cNvSpPr txBox="1">
                  <a:spLocks noChangeAspect="1" noChangeArrowheads="1"/>
                </p:cNvSpPr>
                <p:nvPr/>
              </p:nvSpPr>
              <p:spPr bwMode="auto">
                <a:xfrm rot="19638643">
                  <a:off x="200" y="1169"/>
                  <a:ext cx="31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800" b="1" dirty="0" smtClean="0">
                      <a:solidFill>
                        <a:prstClr val="black"/>
                      </a:solidFill>
                      <a:latin typeface="GOST type B" pitchFamily="34" charset="0"/>
                    </a:rPr>
                    <a:t>П</a:t>
                  </a:r>
                  <a:endParaRPr lang="ru-RU" altLang="ru-RU" sz="2400" i="1" dirty="0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2477" name="Text Box 112"/>
                <p:cNvSpPr txBox="1">
                  <a:spLocks noChangeAspect="1" noChangeArrowheads="1"/>
                </p:cNvSpPr>
                <p:nvPr/>
              </p:nvSpPr>
              <p:spPr bwMode="auto">
                <a:xfrm rot="19829232">
                  <a:off x="344" y="1199"/>
                  <a:ext cx="259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600" b="1" dirty="0" smtClean="0">
                      <a:solidFill>
                        <a:prstClr val="black"/>
                      </a:solidFill>
                      <a:latin typeface="GOST type B" pitchFamily="34" charset="0"/>
                    </a:rPr>
                    <a:t>3</a:t>
                  </a:r>
                  <a:endParaRPr lang="ru-RU" altLang="ru-RU" sz="2400" i="1" dirty="0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</p:grpSp>
      </p:grpSp>
      <p:sp>
        <p:nvSpPr>
          <p:cNvPr id="12302" name="Text Box 52"/>
          <p:cNvSpPr txBox="1">
            <a:spLocks noChangeAspect="1" noChangeArrowheads="1"/>
          </p:cNvSpPr>
          <p:nvPr/>
        </p:nvSpPr>
        <p:spPr bwMode="auto">
          <a:xfrm>
            <a:off x="2259013" y="2327275"/>
            <a:ext cx="4042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 smtClean="0">
                <a:solidFill>
                  <a:srgbClr val="4E03C9"/>
                </a:solidFill>
                <a:latin typeface="GOST type B" pitchFamily="34" charset="0"/>
              </a:rPr>
              <a:t>K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13" name="Group 305"/>
          <p:cNvGrpSpPr>
            <a:grpSpLocks/>
          </p:cNvGrpSpPr>
          <p:nvPr/>
        </p:nvGrpSpPr>
        <p:grpSpPr bwMode="auto">
          <a:xfrm>
            <a:off x="1990725" y="3240088"/>
            <a:ext cx="323850" cy="733425"/>
            <a:chOff x="1254" y="2041"/>
            <a:chExt cx="204" cy="462"/>
          </a:xfrm>
        </p:grpSpPr>
        <p:sp>
          <p:nvSpPr>
            <p:cNvPr id="12470" name="Line 53"/>
            <p:cNvSpPr>
              <a:spLocks noChangeAspect="1" noChangeShapeType="1"/>
            </p:cNvSpPr>
            <p:nvPr/>
          </p:nvSpPr>
          <p:spPr bwMode="auto">
            <a:xfrm>
              <a:off x="1254" y="2223"/>
              <a:ext cx="204" cy="2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71" name="Line 54"/>
            <p:cNvSpPr>
              <a:spLocks noChangeAspect="1" noChangeShapeType="1"/>
            </p:cNvSpPr>
            <p:nvPr/>
          </p:nvSpPr>
          <p:spPr bwMode="auto">
            <a:xfrm>
              <a:off x="1255" y="2041"/>
              <a:ext cx="0" cy="1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4" name="Group 301"/>
          <p:cNvGrpSpPr>
            <a:grpSpLocks/>
          </p:cNvGrpSpPr>
          <p:nvPr/>
        </p:nvGrpSpPr>
        <p:grpSpPr bwMode="auto">
          <a:xfrm>
            <a:off x="2320925" y="2860675"/>
            <a:ext cx="1793875" cy="1846263"/>
            <a:chOff x="1462" y="1802"/>
            <a:chExt cx="1130" cy="1163"/>
          </a:xfrm>
        </p:grpSpPr>
        <p:sp>
          <p:nvSpPr>
            <p:cNvPr id="12466" name="Line 84"/>
            <p:cNvSpPr>
              <a:spLocks noChangeShapeType="1"/>
            </p:cNvSpPr>
            <p:nvPr/>
          </p:nvSpPr>
          <p:spPr bwMode="auto">
            <a:xfrm>
              <a:off x="1781" y="2963"/>
              <a:ext cx="8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67" name="Line 85"/>
            <p:cNvSpPr>
              <a:spLocks noChangeShapeType="1"/>
            </p:cNvSpPr>
            <p:nvPr/>
          </p:nvSpPr>
          <p:spPr bwMode="auto">
            <a:xfrm>
              <a:off x="1462" y="2508"/>
              <a:ext cx="8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68" name="Line 88"/>
            <p:cNvSpPr>
              <a:spLocks noChangeAspect="1" noChangeShapeType="1"/>
            </p:cNvSpPr>
            <p:nvPr/>
          </p:nvSpPr>
          <p:spPr bwMode="auto">
            <a:xfrm>
              <a:off x="2592" y="2760"/>
              <a:ext cx="0" cy="2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69" name="Line 89"/>
            <p:cNvSpPr>
              <a:spLocks noChangeAspect="1" noChangeShapeType="1"/>
            </p:cNvSpPr>
            <p:nvPr/>
          </p:nvSpPr>
          <p:spPr bwMode="auto">
            <a:xfrm>
              <a:off x="2273" y="1802"/>
              <a:ext cx="0" cy="7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1359" name="Line 95"/>
          <p:cNvSpPr>
            <a:spLocks noChangeShapeType="1"/>
          </p:cNvSpPr>
          <p:nvPr/>
        </p:nvSpPr>
        <p:spPr bwMode="auto">
          <a:xfrm flipH="1" flipV="1">
            <a:off x="2328863" y="2847975"/>
            <a:ext cx="509587" cy="1527175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06" name="Text Box 29"/>
          <p:cNvSpPr txBox="1">
            <a:spLocks noChangeAspect="1" noChangeArrowheads="1"/>
          </p:cNvSpPr>
          <p:nvPr/>
        </p:nvSpPr>
        <p:spPr bwMode="auto">
          <a:xfrm>
            <a:off x="2828925" y="3892550"/>
            <a:ext cx="4042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>
                <a:solidFill>
                  <a:srgbClr val="4E03C9"/>
                </a:solidFill>
                <a:latin typeface="GOST type B" pitchFamily="34" charset="0"/>
              </a:rPr>
              <a:t>N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15" name="Group 271"/>
          <p:cNvGrpSpPr>
            <a:grpSpLocks/>
          </p:cNvGrpSpPr>
          <p:nvPr/>
        </p:nvGrpSpPr>
        <p:grpSpPr bwMode="auto">
          <a:xfrm>
            <a:off x="2097088" y="1689100"/>
            <a:ext cx="6419850" cy="2366963"/>
            <a:chOff x="1321" y="1064"/>
            <a:chExt cx="4044" cy="1491"/>
          </a:xfrm>
        </p:grpSpPr>
        <p:grpSp>
          <p:nvGrpSpPr>
            <p:cNvPr id="12451" name="Group 238"/>
            <p:cNvGrpSpPr>
              <a:grpSpLocks/>
            </p:cNvGrpSpPr>
            <p:nvPr/>
          </p:nvGrpSpPr>
          <p:grpSpPr bwMode="auto">
            <a:xfrm>
              <a:off x="4980" y="1064"/>
              <a:ext cx="385" cy="288"/>
              <a:chOff x="3198" y="1069"/>
              <a:chExt cx="385" cy="288"/>
            </a:xfrm>
          </p:grpSpPr>
          <p:sp>
            <p:nvSpPr>
              <p:cNvPr id="12464" name="Rectangle 239"/>
              <p:cNvSpPr>
                <a:spLocks noChangeArrowheads="1"/>
              </p:cNvSpPr>
              <p:nvPr/>
            </p:nvSpPr>
            <p:spPr bwMode="auto">
              <a:xfrm>
                <a:off x="3205" y="1069"/>
                <a:ext cx="37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2465" name="Line 240"/>
              <p:cNvSpPr>
                <a:spLocks noChangeShapeType="1"/>
              </p:cNvSpPr>
              <p:nvPr/>
            </p:nvSpPr>
            <p:spPr bwMode="auto">
              <a:xfrm>
                <a:off x="3198" y="1313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2452" name="Line 241"/>
            <p:cNvSpPr>
              <a:spLocks noChangeShapeType="1"/>
            </p:cNvSpPr>
            <p:nvPr/>
          </p:nvSpPr>
          <p:spPr bwMode="auto">
            <a:xfrm flipH="1">
              <a:off x="4827" y="1310"/>
              <a:ext cx="156" cy="271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2453" name="Group 270"/>
            <p:cNvGrpSpPr>
              <a:grpSpLocks/>
            </p:cNvGrpSpPr>
            <p:nvPr/>
          </p:nvGrpSpPr>
          <p:grpSpPr bwMode="auto">
            <a:xfrm>
              <a:off x="1321" y="1345"/>
              <a:ext cx="3787" cy="1210"/>
              <a:chOff x="1321" y="1345"/>
              <a:chExt cx="3787" cy="1210"/>
            </a:xfrm>
          </p:grpSpPr>
          <p:grpSp>
            <p:nvGrpSpPr>
              <p:cNvPr id="12454" name="Group 268"/>
              <p:cNvGrpSpPr>
                <a:grpSpLocks/>
              </p:cNvGrpSpPr>
              <p:nvPr/>
            </p:nvGrpSpPr>
            <p:grpSpPr bwMode="auto">
              <a:xfrm>
                <a:off x="4625" y="1345"/>
                <a:ext cx="483" cy="769"/>
                <a:chOff x="4625" y="1345"/>
                <a:chExt cx="483" cy="769"/>
              </a:xfrm>
            </p:grpSpPr>
            <p:sp>
              <p:nvSpPr>
                <p:cNvPr id="12460" name="Arc 261"/>
                <p:cNvSpPr>
                  <a:spLocks/>
                </p:cNvSpPr>
                <p:nvPr/>
              </p:nvSpPr>
              <p:spPr bwMode="auto">
                <a:xfrm rot="18963099" flipH="1">
                  <a:off x="4949" y="1906"/>
                  <a:ext cx="159" cy="208"/>
                </a:xfrm>
                <a:custGeom>
                  <a:avLst/>
                  <a:gdLst>
                    <a:gd name="T0" fmla="*/ 0 w 14299"/>
                    <a:gd name="T1" fmla="*/ 0 h 21600"/>
                    <a:gd name="T2" fmla="*/ 0 w 14299"/>
                    <a:gd name="T3" fmla="*/ 0 h 21600"/>
                    <a:gd name="T4" fmla="*/ 0 w 14299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4299"/>
                    <a:gd name="T10" fmla="*/ 0 h 21600"/>
                    <a:gd name="T11" fmla="*/ 14299 w 14299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299" h="21600" fill="none" extrusionOk="0">
                      <a:moveTo>
                        <a:pt x="-1" y="0"/>
                      </a:moveTo>
                      <a:cubicBezTo>
                        <a:pt x="5266" y="0"/>
                        <a:pt x="10351" y="1924"/>
                        <a:pt x="14298" y="5410"/>
                      </a:cubicBezTo>
                    </a:path>
                    <a:path w="14299" h="21600" stroke="0" extrusionOk="0">
                      <a:moveTo>
                        <a:pt x="-1" y="0"/>
                      </a:moveTo>
                      <a:cubicBezTo>
                        <a:pt x="5266" y="0"/>
                        <a:pt x="10351" y="1924"/>
                        <a:pt x="14298" y="541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61" name="Arc 262"/>
                <p:cNvSpPr>
                  <a:spLocks/>
                </p:cNvSpPr>
                <p:nvPr/>
              </p:nvSpPr>
              <p:spPr bwMode="auto">
                <a:xfrm rot="11317857" flipH="1">
                  <a:off x="4675" y="1345"/>
                  <a:ext cx="115" cy="208"/>
                </a:xfrm>
                <a:custGeom>
                  <a:avLst/>
                  <a:gdLst>
                    <a:gd name="T0" fmla="*/ 0 w 14299"/>
                    <a:gd name="T1" fmla="*/ 0 h 21600"/>
                    <a:gd name="T2" fmla="*/ 0 w 14299"/>
                    <a:gd name="T3" fmla="*/ 0 h 21600"/>
                    <a:gd name="T4" fmla="*/ 0 w 14299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4299"/>
                    <a:gd name="T10" fmla="*/ 0 h 21600"/>
                    <a:gd name="T11" fmla="*/ 14299 w 14299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299" h="21600" fill="none" extrusionOk="0">
                      <a:moveTo>
                        <a:pt x="-1" y="0"/>
                      </a:moveTo>
                      <a:cubicBezTo>
                        <a:pt x="5266" y="0"/>
                        <a:pt x="10351" y="1924"/>
                        <a:pt x="14298" y="5410"/>
                      </a:cubicBezTo>
                    </a:path>
                    <a:path w="14299" h="21600" stroke="0" extrusionOk="0">
                      <a:moveTo>
                        <a:pt x="-1" y="0"/>
                      </a:moveTo>
                      <a:cubicBezTo>
                        <a:pt x="5266" y="0"/>
                        <a:pt x="10351" y="1924"/>
                        <a:pt x="14298" y="541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4E03C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62" name="Rectangle 236"/>
                <p:cNvSpPr>
                  <a:spLocks noChangeArrowheads="1"/>
                </p:cNvSpPr>
                <p:nvPr/>
              </p:nvSpPr>
              <p:spPr bwMode="auto">
                <a:xfrm>
                  <a:off x="4776" y="1814"/>
                  <a:ext cx="207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</a:t>
                  </a:r>
                </a:p>
              </p:txBody>
            </p:sp>
            <p:sp>
              <p:nvSpPr>
                <p:cNvPr id="12463" name="Rectangle 237"/>
                <p:cNvSpPr>
                  <a:spLocks noChangeArrowheads="1"/>
                </p:cNvSpPr>
                <p:nvPr/>
              </p:nvSpPr>
              <p:spPr bwMode="auto">
                <a:xfrm>
                  <a:off x="4625" y="1520"/>
                  <a:ext cx="19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</a:t>
                  </a:r>
                </a:p>
              </p:txBody>
            </p:sp>
          </p:grpSp>
          <p:grpSp>
            <p:nvGrpSpPr>
              <p:cNvPr id="12455" name="Group 269"/>
              <p:cNvGrpSpPr>
                <a:grpSpLocks/>
              </p:cNvGrpSpPr>
              <p:nvPr/>
            </p:nvGrpSpPr>
            <p:grpSpPr bwMode="auto">
              <a:xfrm>
                <a:off x="1321" y="1941"/>
                <a:ext cx="384" cy="614"/>
                <a:chOff x="1321" y="1941"/>
                <a:chExt cx="384" cy="614"/>
              </a:xfrm>
            </p:grpSpPr>
            <p:sp>
              <p:nvSpPr>
                <p:cNvPr id="12456" name="Arc 81"/>
                <p:cNvSpPr>
                  <a:spLocks/>
                </p:cNvSpPr>
                <p:nvPr/>
              </p:nvSpPr>
              <p:spPr bwMode="auto">
                <a:xfrm rot="7378564">
                  <a:off x="1399" y="1863"/>
                  <a:ext cx="59" cy="215"/>
                </a:xfrm>
                <a:custGeom>
                  <a:avLst/>
                  <a:gdLst>
                    <a:gd name="T0" fmla="*/ 0 w 15252"/>
                    <a:gd name="T1" fmla="*/ 0 h 21600"/>
                    <a:gd name="T2" fmla="*/ 0 w 15252"/>
                    <a:gd name="T3" fmla="*/ 0 h 21600"/>
                    <a:gd name="T4" fmla="*/ 0 w 15252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5252"/>
                    <a:gd name="T10" fmla="*/ 0 h 21600"/>
                    <a:gd name="T11" fmla="*/ 15252 w 15252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252" h="21600" fill="none" extrusionOk="0">
                      <a:moveTo>
                        <a:pt x="-1" y="0"/>
                      </a:moveTo>
                      <a:cubicBezTo>
                        <a:pt x="5718" y="0"/>
                        <a:pt x="11202" y="2267"/>
                        <a:pt x="15251" y="6305"/>
                      </a:cubicBezTo>
                    </a:path>
                    <a:path w="15252" h="21600" stroke="0" extrusionOk="0">
                      <a:moveTo>
                        <a:pt x="-1" y="0"/>
                      </a:moveTo>
                      <a:cubicBezTo>
                        <a:pt x="5718" y="0"/>
                        <a:pt x="11202" y="2267"/>
                        <a:pt x="15251" y="6305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57" name="Arc 80"/>
                <p:cNvSpPr>
                  <a:spLocks/>
                </p:cNvSpPr>
                <p:nvPr/>
              </p:nvSpPr>
              <p:spPr bwMode="auto">
                <a:xfrm rot="-3029132">
                  <a:off x="1623" y="2472"/>
                  <a:ext cx="88" cy="77"/>
                </a:xfrm>
                <a:custGeom>
                  <a:avLst/>
                  <a:gdLst>
                    <a:gd name="T0" fmla="*/ 0 w 15962"/>
                    <a:gd name="T1" fmla="*/ 0 h 21600"/>
                    <a:gd name="T2" fmla="*/ 0 w 15962"/>
                    <a:gd name="T3" fmla="*/ 0 h 21600"/>
                    <a:gd name="T4" fmla="*/ 0 w 15962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5962"/>
                    <a:gd name="T10" fmla="*/ 0 h 21600"/>
                    <a:gd name="T11" fmla="*/ 15962 w 15962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962" h="21600" fill="none" extrusionOk="0">
                      <a:moveTo>
                        <a:pt x="-1" y="0"/>
                      </a:moveTo>
                      <a:cubicBezTo>
                        <a:pt x="6075" y="0"/>
                        <a:pt x="11869" y="2558"/>
                        <a:pt x="15962" y="7047"/>
                      </a:cubicBezTo>
                    </a:path>
                    <a:path w="15962" h="21600" stroke="0" extrusionOk="0">
                      <a:moveTo>
                        <a:pt x="-1" y="0"/>
                      </a:moveTo>
                      <a:cubicBezTo>
                        <a:pt x="6075" y="0"/>
                        <a:pt x="11869" y="2558"/>
                        <a:pt x="15962" y="7047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58" name="Rectangle 97"/>
                <p:cNvSpPr>
                  <a:spLocks noChangeArrowheads="1"/>
                </p:cNvSpPr>
                <p:nvPr/>
              </p:nvSpPr>
              <p:spPr bwMode="auto">
                <a:xfrm>
                  <a:off x="1495" y="2271"/>
                  <a:ext cx="207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</a:t>
                  </a:r>
                </a:p>
              </p:txBody>
            </p:sp>
            <p:sp>
              <p:nvSpPr>
                <p:cNvPr id="12459" name="Rectangle 99"/>
                <p:cNvSpPr>
                  <a:spLocks noChangeArrowheads="1"/>
                </p:cNvSpPr>
                <p:nvPr/>
              </p:nvSpPr>
              <p:spPr bwMode="auto">
                <a:xfrm>
                  <a:off x="1398" y="1996"/>
                  <a:ext cx="19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4E03C9"/>
                      </a:solidFill>
                      <a:latin typeface="Arial" charset="0"/>
                      <a:sym typeface="Symbol" pitchFamily="18" charset="2"/>
                    </a:rPr>
                    <a:t></a:t>
                  </a:r>
                </a:p>
              </p:txBody>
            </p:sp>
          </p:grpSp>
        </p:grpSp>
      </p:grpSp>
      <p:grpSp>
        <p:nvGrpSpPr>
          <p:cNvPr id="20" name="Group 102"/>
          <p:cNvGrpSpPr>
            <a:grpSpLocks/>
          </p:cNvGrpSpPr>
          <p:nvPr/>
        </p:nvGrpSpPr>
        <p:grpSpPr bwMode="auto">
          <a:xfrm>
            <a:off x="3244850" y="2193925"/>
            <a:ext cx="558800" cy="635000"/>
            <a:chOff x="1200" y="1488"/>
            <a:chExt cx="352" cy="400"/>
          </a:xfrm>
        </p:grpSpPr>
        <p:sp>
          <p:nvSpPr>
            <p:cNvPr id="12449" name="Text Box 103"/>
            <p:cNvSpPr txBox="1">
              <a:spLocks noChangeAspect="1" noChangeArrowheads="1"/>
            </p:cNvSpPr>
            <p:nvPr/>
          </p:nvSpPr>
          <p:spPr bwMode="auto">
            <a:xfrm>
              <a:off x="1200" y="1488"/>
              <a:ext cx="25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dirty="0">
                  <a:solidFill>
                    <a:srgbClr val="C42500"/>
                  </a:solidFill>
                  <a:latin typeface="GOST type B" pitchFamily="34" charset="0"/>
                </a:rPr>
                <a:t>К</a:t>
              </a:r>
              <a:endParaRPr lang="ru-RU" altLang="ru-RU" b="1" i="1" dirty="0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  <p:sp>
          <p:nvSpPr>
            <p:cNvPr id="12450" name="Text Box 104"/>
            <p:cNvSpPr txBox="1">
              <a:spLocks noChangeAspect="1" noChangeArrowheads="1"/>
            </p:cNvSpPr>
            <p:nvPr/>
          </p:nvSpPr>
          <p:spPr bwMode="auto">
            <a:xfrm>
              <a:off x="1360" y="1657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3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sp>
        <p:nvSpPr>
          <p:cNvPr id="12309" name="Text Box 139"/>
          <p:cNvSpPr txBox="1">
            <a:spLocks noChangeAspect="1" noChangeArrowheads="1"/>
          </p:cNvSpPr>
          <p:nvPr/>
        </p:nvSpPr>
        <p:spPr bwMode="auto">
          <a:xfrm>
            <a:off x="2636838" y="3455988"/>
            <a:ext cx="3794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i="1" smtClean="0">
                <a:solidFill>
                  <a:srgbClr val="4E03C9"/>
                </a:solidFill>
                <a:latin typeface="GOST type B" pitchFamily="34" charset="0"/>
              </a:rPr>
              <a:t>р</a:t>
            </a:r>
            <a:endParaRPr lang="ru-RU" altLang="ru-RU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21" name="Group 300"/>
          <p:cNvGrpSpPr>
            <a:grpSpLocks/>
          </p:cNvGrpSpPr>
          <p:nvPr/>
        </p:nvGrpSpPr>
        <p:grpSpPr bwMode="auto">
          <a:xfrm>
            <a:off x="2371725" y="2854325"/>
            <a:ext cx="1592263" cy="871538"/>
            <a:chOff x="1494" y="1798"/>
            <a:chExt cx="1003" cy="549"/>
          </a:xfrm>
        </p:grpSpPr>
        <p:sp>
          <p:nvSpPr>
            <p:cNvPr id="12442" name="Line 124"/>
            <p:cNvSpPr>
              <a:spLocks noChangeShapeType="1"/>
            </p:cNvSpPr>
            <p:nvPr/>
          </p:nvSpPr>
          <p:spPr bwMode="auto">
            <a:xfrm>
              <a:off x="1585" y="2251"/>
              <a:ext cx="33" cy="96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43" name="Line 125"/>
            <p:cNvSpPr>
              <a:spLocks noChangeShapeType="1"/>
            </p:cNvSpPr>
            <p:nvPr/>
          </p:nvSpPr>
          <p:spPr bwMode="auto">
            <a:xfrm>
              <a:off x="1645" y="2242"/>
              <a:ext cx="33" cy="96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44" name="Line 126"/>
            <p:cNvSpPr>
              <a:spLocks noChangeShapeType="1"/>
            </p:cNvSpPr>
            <p:nvPr/>
          </p:nvSpPr>
          <p:spPr bwMode="auto">
            <a:xfrm>
              <a:off x="2387" y="2227"/>
              <a:ext cx="33" cy="96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445" name="Line 127"/>
            <p:cNvSpPr>
              <a:spLocks noChangeShapeType="1"/>
            </p:cNvSpPr>
            <p:nvPr/>
          </p:nvSpPr>
          <p:spPr bwMode="auto">
            <a:xfrm>
              <a:off x="2442" y="2210"/>
              <a:ext cx="33" cy="96"/>
            </a:xfrm>
            <a:prstGeom prst="line">
              <a:avLst/>
            </a:prstGeom>
            <a:noFill/>
            <a:ln w="1270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2446" name="Group 299"/>
            <p:cNvGrpSpPr>
              <a:grpSpLocks/>
            </p:cNvGrpSpPr>
            <p:nvPr/>
          </p:nvGrpSpPr>
          <p:grpSpPr bwMode="auto">
            <a:xfrm>
              <a:off x="1494" y="1798"/>
              <a:ext cx="1003" cy="319"/>
              <a:chOff x="1494" y="1798"/>
              <a:chExt cx="1003" cy="319"/>
            </a:xfrm>
          </p:grpSpPr>
          <p:sp>
            <p:nvSpPr>
              <p:cNvPr id="12447" name="AutoShape 242"/>
              <p:cNvSpPr>
                <a:spLocks/>
              </p:cNvSpPr>
              <p:nvPr/>
            </p:nvSpPr>
            <p:spPr bwMode="auto">
              <a:xfrm rot="16200000" flipV="1">
                <a:off x="1810" y="1482"/>
                <a:ext cx="130" cy="762"/>
              </a:xfrm>
              <a:prstGeom prst="leftBrace">
                <a:avLst>
                  <a:gd name="adj1" fmla="val 146538"/>
                  <a:gd name="adj2" fmla="val 50000"/>
                </a:avLst>
              </a:prstGeom>
              <a:noFill/>
              <a:ln w="19050">
                <a:solidFill>
                  <a:srgbClr val="FF505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448" name="Text Box 243"/>
              <p:cNvSpPr txBox="1">
                <a:spLocks noChangeArrowheads="1"/>
              </p:cNvSpPr>
              <p:nvPr/>
            </p:nvSpPr>
            <p:spPr bwMode="auto">
              <a:xfrm>
                <a:off x="1527" y="1829"/>
                <a:ext cx="97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24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x</a:t>
                </a:r>
                <a:r>
                  <a:rPr lang="ru-RU" altLang="ru-RU" sz="24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=</a:t>
                </a:r>
                <a:r>
                  <a:rPr lang="en-US" altLang="ru-RU" sz="24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const</a:t>
                </a:r>
                <a:endParaRPr lang="ru-RU" altLang="ru-RU" sz="2400" b="1" i="1" baseline="-2000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1536" name="Rectangle 27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7400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Прямые уровня: </a:t>
            </a:r>
            <a:r>
              <a:rPr lang="en-US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 р о ф и л ь н а я  прямая </a:t>
            </a:r>
            <a:r>
              <a:rPr lang="en-US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(р</a:t>
            </a:r>
            <a:r>
              <a:rPr lang="en-US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4E03C9"/>
                </a:solidFill>
                <a:sym typeface="Symbol" pitchFamily="18" charset="2"/>
              </a:rPr>
              <a:t></a:t>
            </a:r>
            <a:r>
              <a:rPr lang="ru-RU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2800" b="1" baseline="-20000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8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grpSp>
        <p:nvGrpSpPr>
          <p:cNvPr id="23" name="Group 304"/>
          <p:cNvGrpSpPr>
            <a:grpSpLocks/>
          </p:cNvGrpSpPr>
          <p:nvPr/>
        </p:nvGrpSpPr>
        <p:grpSpPr bwMode="auto">
          <a:xfrm>
            <a:off x="1393825" y="1879600"/>
            <a:ext cx="1436688" cy="2493963"/>
            <a:chOff x="878" y="1184"/>
            <a:chExt cx="905" cy="1571"/>
          </a:xfrm>
        </p:grpSpPr>
        <p:grpSp>
          <p:nvGrpSpPr>
            <p:cNvPr id="12420" name="Group 32"/>
            <p:cNvGrpSpPr>
              <a:grpSpLocks/>
            </p:cNvGrpSpPr>
            <p:nvPr/>
          </p:nvGrpSpPr>
          <p:grpSpPr bwMode="auto">
            <a:xfrm>
              <a:off x="923" y="1828"/>
              <a:ext cx="334" cy="392"/>
              <a:chOff x="1200" y="1488"/>
              <a:chExt cx="352" cy="413"/>
            </a:xfrm>
          </p:grpSpPr>
          <p:sp>
            <p:nvSpPr>
              <p:cNvPr id="12440" name="Text Box 33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N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441" name="Text Box 34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8"/>
                <a:ext cx="192" cy="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2421" name="Line 63"/>
            <p:cNvSpPr>
              <a:spLocks noChangeShapeType="1"/>
            </p:cNvSpPr>
            <p:nvPr/>
          </p:nvSpPr>
          <p:spPr bwMode="auto">
            <a:xfrm flipV="1">
              <a:off x="1257" y="1524"/>
              <a:ext cx="1" cy="515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2422" name="Group 66"/>
            <p:cNvGrpSpPr>
              <a:grpSpLocks/>
            </p:cNvGrpSpPr>
            <p:nvPr/>
          </p:nvGrpSpPr>
          <p:grpSpPr bwMode="auto">
            <a:xfrm>
              <a:off x="878" y="1184"/>
              <a:ext cx="352" cy="400"/>
              <a:chOff x="1200" y="1488"/>
              <a:chExt cx="352" cy="400"/>
            </a:xfrm>
          </p:grpSpPr>
          <p:sp>
            <p:nvSpPr>
              <p:cNvPr id="12438" name="Text Box 67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К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439" name="Text Box 68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2423" name="Group 132"/>
            <p:cNvGrpSpPr>
              <a:grpSpLocks/>
            </p:cNvGrpSpPr>
            <p:nvPr/>
          </p:nvGrpSpPr>
          <p:grpSpPr bwMode="auto">
            <a:xfrm>
              <a:off x="959" y="1446"/>
              <a:ext cx="316" cy="429"/>
              <a:chOff x="2964" y="2557"/>
              <a:chExt cx="316" cy="429"/>
            </a:xfrm>
          </p:grpSpPr>
          <p:sp>
            <p:nvSpPr>
              <p:cNvPr id="12436" name="Text Box 130"/>
              <p:cNvSpPr txBox="1">
                <a:spLocks noChangeAspect="1" noChangeArrowheads="1"/>
              </p:cNvSpPr>
              <p:nvPr/>
            </p:nvSpPr>
            <p:spPr bwMode="auto">
              <a:xfrm>
                <a:off x="2964" y="2557"/>
                <a:ext cx="25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р</a:t>
                </a:r>
              </a:p>
            </p:txBody>
          </p:sp>
          <p:sp>
            <p:nvSpPr>
              <p:cNvPr id="12437" name="Text Box 131"/>
              <p:cNvSpPr txBox="1">
                <a:spLocks noChangeAspect="1" noChangeArrowheads="1"/>
              </p:cNvSpPr>
              <p:nvPr/>
            </p:nvSpPr>
            <p:spPr bwMode="auto">
              <a:xfrm>
                <a:off x="3095" y="2755"/>
                <a:ext cx="18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2424" name="Group 303"/>
            <p:cNvGrpSpPr>
              <a:grpSpLocks/>
            </p:cNvGrpSpPr>
            <p:nvPr/>
          </p:nvGrpSpPr>
          <p:grpSpPr bwMode="auto">
            <a:xfrm>
              <a:off x="1219" y="1487"/>
              <a:ext cx="247" cy="313"/>
              <a:chOff x="1219" y="1487"/>
              <a:chExt cx="247" cy="313"/>
            </a:xfrm>
          </p:grpSpPr>
          <p:sp>
            <p:nvSpPr>
              <p:cNvPr id="12431" name="Line 47"/>
              <p:cNvSpPr>
                <a:spLocks noChangeAspect="1" noChangeShapeType="1"/>
              </p:cNvSpPr>
              <p:nvPr/>
            </p:nvSpPr>
            <p:spPr bwMode="auto">
              <a:xfrm>
                <a:off x="1257" y="1513"/>
                <a:ext cx="209" cy="287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432" name="Oval 71"/>
              <p:cNvSpPr>
                <a:spLocks noChangeAspect="1" noChangeArrowheads="1"/>
              </p:cNvSpPr>
              <p:nvPr/>
            </p:nvSpPr>
            <p:spPr bwMode="auto">
              <a:xfrm>
                <a:off x="1219" y="1487"/>
                <a:ext cx="72" cy="72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33" name="Group 273"/>
              <p:cNvGrpSpPr>
                <a:grpSpLocks noChangeAspect="1"/>
              </p:cNvGrpSpPr>
              <p:nvPr/>
            </p:nvGrpSpPr>
            <p:grpSpPr bwMode="auto">
              <a:xfrm rot="-7546326">
                <a:off x="1325" y="1631"/>
                <a:ext cx="81" cy="63"/>
                <a:chOff x="2533" y="2425"/>
                <a:chExt cx="45" cy="35"/>
              </a:xfrm>
            </p:grpSpPr>
            <p:sp>
              <p:nvSpPr>
                <p:cNvPr id="12434" name="Line 274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35" name="Line 2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2425" name="Group 302"/>
            <p:cNvGrpSpPr>
              <a:grpSpLocks/>
            </p:cNvGrpSpPr>
            <p:nvPr/>
          </p:nvGrpSpPr>
          <p:grpSpPr bwMode="auto">
            <a:xfrm>
              <a:off x="1221" y="2006"/>
              <a:ext cx="562" cy="749"/>
              <a:chOff x="1221" y="2006"/>
              <a:chExt cx="562" cy="749"/>
            </a:xfrm>
          </p:grpSpPr>
          <p:sp>
            <p:nvSpPr>
              <p:cNvPr id="12426" name="Line 24"/>
              <p:cNvSpPr>
                <a:spLocks noChangeAspect="1" noChangeShapeType="1"/>
              </p:cNvSpPr>
              <p:nvPr/>
            </p:nvSpPr>
            <p:spPr bwMode="auto">
              <a:xfrm>
                <a:off x="1261" y="2039"/>
                <a:ext cx="522" cy="716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27" name="Group 276"/>
              <p:cNvGrpSpPr>
                <a:grpSpLocks noChangeAspect="1"/>
              </p:cNvGrpSpPr>
              <p:nvPr/>
            </p:nvGrpSpPr>
            <p:grpSpPr bwMode="auto">
              <a:xfrm rot="-7546326">
                <a:off x="1312" y="2131"/>
                <a:ext cx="81" cy="63"/>
                <a:chOff x="2533" y="2425"/>
                <a:chExt cx="45" cy="35"/>
              </a:xfrm>
            </p:grpSpPr>
            <p:sp>
              <p:nvSpPr>
                <p:cNvPr id="12429" name="Line 277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30" name="Line 27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12428" name="Oval 65"/>
              <p:cNvSpPr>
                <a:spLocks noChangeAspect="1" noChangeArrowheads="1"/>
              </p:cNvSpPr>
              <p:nvPr/>
            </p:nvSpPr>
            <p:spPr bwMode="auto">
              <a:xfrm>
                <a:off x="1221" y="2006"/>
                <a:ext cx="68" cy="68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31" name="Group 298"/>
          <p:cNvGrpSpPr>
            <a:grpSpLocks/>
          </p:cNvGrpSpPr>
          <p:nvPr/>
        </p:nvGrpSpPr>
        <p:grpSpPr bwMode="auto">
          <a:xfrm>
            <a:off x="1749425" y="2838450"/>
            <a:ext cx="1143000" cy="2303463"/>
            <a:chOff x="1102" y="1788"/>
            <a:chExt cx="720" cy="1451"/>
          </a:xfrm>
        </p:grpSpPr>
        <p:grpSp>
          <p:nvGrpSpPr>
            <p:cNvPr id="12398" name="Group 55"/>
            <p:cNvGrpSpPr>
              <a:grpSpLocks/>
            </p:cNvGrpSpPr>
            <p:nvPr/>
          </p:nvGrpSpPr>
          <p:grpSpPr bwMode="auto">
            <a:xfrm>
              <a:off x="1102" y="2346"/>
              <a:ext cx="352" cy="400"/>
              <a:chOff x="1200" y="1488"/>
              <a:chExt cx="352" cy="400"/>
            </a:xfrm>
          </p:grpSpPr>
          <p:sp>
            <p:nvSpPr>
              <p:cNvPr id="12418" name="Text Box 56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К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419" name="Text Box 57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2399" name="Line 64"/>
            <p:cNvSpPr>
              <a:spLocks noChangeShapeType="1"/>
            </p:cNvSpPr>
            <p:nvPr/>
          </p:nvSpPr>
          <p:spPr bwMode="auto">
            <a:xfrm>
              <a:off x="1456" y="2505"/>
              <a:ext cx="324" cy="453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2400" name="Group 35"/>
            <p:cNvGrpSpPr>
              <a:grpSpLocks/>
            </p:cNvGrpSpPr>
            <p:nvPr/>
          </p:nvGrpSpPr>
          <p:grpSpPr bwMode="auto">
            <a:xfrm>
              <a:off x="1482" y="2839"/>
              <a:ext cx="340" cy="400"/>
              <a:chOff x="1200" y="1488"/>
              <a:chExt cx="352" cy="400"/>
            </a:xfrm>
          </p:grpSpPr>
          <p:sp>
            <p:nvSpPr>
              <p:cNvPr id="12416" name="Text Box 36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N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417" name="Text Box 37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2401" name="Group 133"/>
            <p:cNvGrpSpPr>
              <a:grpSpLocks/>
            </p:cNvGrpSpPr>
            <p:nvPr/>
          </p:nvGrpSpPr>
          <p:grpSpPr bwMode="auto">
            <a:xfrm>
              <a:off x="1324" y="2533"/>
              <a:ext cx="316" cy="429"/>
              <a:chOff x="2964" y="2557"/>
              <a:chExt cx="316" cy="429"/>
            </a:xfrm>
          </p:grpSpPr>
          <p:sp>
            <p:nvSpPr>
              <p:cNvPr id="12414" name="Text Box 134"/>
              <p:cNvSpPr txBox="1">
                <a:spLocks noChangeAspect="1" noChangeArrowheads="1"/>
              </p:cNvSpPr>
              <p:nvPr/>
            </p:nvSpPr>
            <p:spPr bwMode="auto">
              <a:xfrm>
                <a:off x="2964" y="2557"/>
                <a:ext cx="25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р</a:t>
                </a:r>
              </a:p>
            </p:txBody>
          </p:sp>
          <p:sp>
            <p:nvSpPr>
              <p:cNvPr id="12415" name="Text Box 135"/>
              <p:cNvSpPr txBox="1">
                <a:spLocks noChangeAspect="1" noChangeArrowheads="1"/>
              </p:cNvSpPr>
              <p:nvPr/>
            </p:nvSpPr>
            <p:spPr bwMode="auto">
              <a:xfrm>
                <a:off x="3095" y="2755"/>
                <a:ext cx="18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2402" name="Group 296"/>
            <p:cNvGrpSpPr>
              <a:grpSpLocks/>
            </p:cNvGrpSpPr>
            <p:nvPr/>
          </p:nvGrpSpPr>
          <p:grpSpPr bwMode="auto">
            <a:xfrm>
              <a:off x="1421" y="1788"/>
              <a:ext cx="72" cy="745"/>
              <a:chOff x="1421" y="1788"/>
              <a:chExt cx="72" cy="745"/>
            </a:xfrm>
          </p:grpSpPr>
          <p:sp>
            <p:nvSpPr>
              <p:cNvPr id="12409" name="Line 19"/>
              <p:cNvSpPr>
                <a:spLocks noChangeAspect="1" noChangeShapeType="1"/>
              </p:cNvSpPr>
              <p:nvPr/>
            </p:nvSpPr>
            <p:spPr bwMode="auto">
              <a:xfrm>
                <a:off x="1457" y="1788"/>
                <a:ext cx="2" cy="717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410" name="Oval 69"/>
              <p:cNvSpPr>
                <a:spLocks noChangeAspect="1" noChangeArrowheads="1"/>
              </p:cNvSpPr>
              <p:nvPr/>
            </p:nvSpPr>
            <p:spPr bwMode="auto">
              <a:xfrm>
                <a:off x="1421" y="2462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11" name="Group 279"/>
              <p:cNvGrpSpPr>
                <a:grpSpLocks noChangeAspect="1"/>
              </p:cNvGrpSpPr>
              <p:nvPr/>
            </p:nvGrpSpPr>
            <p:grpSpPr bwMode="auto">
              <a:xfrm rot="5400000">
                <a:off x="1418" y="2373"/>
                <a:ext cx="81" cy="63"/>
                <a:chOff x="2533" y="2425"/>
                <a:chExt cx="45" cy="35"/>
              </a:xfrm>
            </p:grpSpPr>
            <p:sp>
              <p:nvSpPr>
                <p:cNvPr id="12412" name="Line 280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13" name="Line 28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2403" name="Group 297"/>
            <p:cNvGrpSpPr>
              <a:grpSpLocks/>
            </p:cNvGrpSpPr>
            <p:nvPr/>
          </p:nvGrpSpPr>
          <p:grpSpPr bwMode="auto">
            <a:xfrm>
              <a:off x="1748" y="2756"/>
              <a:ext cx="72" cy="242"/>
              <a:chOff x="1748" y="2756"/>
              <a:chExt cx="72" cy="242"/>
            </a:xfrm>
          </p:grpSpPr>
          <p:sp>
            <p:nvSpPr>
              <p:cNvPr id="12404" name="Line 123"/>
              <p:cNvSpPr>
                <a:spLocks noChangeAspect="1" noChangeShapeType="1"/>
              </p:cNvSpPr>
              <p:nvPr/>
            </p:nvSpPr>
            <p:spPr bwMode="auto">
              <a:xfrm>
                <a:off x="1783" y="2756"/>
                <a:ext cx="0" cy="211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405" name="Oval 264"/>
              <p:cNvSpPr>
                <a:spLocks noChangeAspect="1" noChangeArrowheads="1"/>
              </p:cNvSpPr>
              <p:nvPr/>
            </p:nvSpPr>
            <p:spPr bwMode="auto">
              <a:xfrm>
                <a:off x="1748" y="2927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406" name="Group 282"/>
              <p:cNvGrpSpPr>
                <a:grpSpLocks noChangeAspect="1"/>
              </p:cNvGrpSpPr>
              <p:nvPr/>
            </p:nvGrpSpPr>
            <p:grpSpPr bwMode="auto">
              <a:xfrm rot="5400000">
                <a:off x="1743" y="2816"/>
                <a:ext cx="81" cy="63"/>
                <a:chOff x="2533" y="2425"/>
                <a:chExt cx="45" cy="35"/>
              </a:xfrm>
            </p:grpSpPr>
            <p:sp>
              <p:nvSpPr>
                <p:cNvPr id="12407" name="Line 283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408" name="Line 28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11456" name="Group 295"/>
          <p:cNvGrpSpPr>
            <a:grpSpLocks/>
          </p:cNvGrpSpPr>
          <p:nvPr/>
        </p:nvGrpSpPr>
        <p:grpSpPr bwMode="auto">
          <a:xfrm>
            <a:off x="2351088" y="2640013"/>
            <a:ext cx="2114550" cy="1792287"/>
            <a:chOff x="1481" y="1663"/>
            <a:chExt cx="1332" cy="1129"/>
          </a:xfrm>
        </p:grpSpPr>
        <p:grpSp>
          <p:nvGrpSpPr>
            <p:cNvPr id="12380" name="Group 109"/>
            <p:cNvGrpSpPr>
              <a:grpSpLocks/>
            </p:cNvGrpSpPr>
            <p:nvPr/>
          </p:nvGrpSpPr>
          <p:grpSpPr bwMode="auto">
            <a:xfrm>
              <a:off x="2467" y="2246"/>
              <a:ext cx="346" cy="391"/>
              <a:chOff x="2365" y="2087"/>
              <a:chExt cx="346" cy="391"/>
            </a:xfrm>
          </p:grpSpPr>
          <p:sp>
            <p:nvSpPr>
              <p:cNvPr id="12396" name="Text Box 106"/>
              <p:cNvSpPr txBox="1">
                <a:spLocks noChangeAspect="1" noChangeArrowheads="1"/>
              </p:cNvSpPr>
              <p:nvPr/>
            </p:nvSpPr>
            <p:spPr bwMode="auto">
              <a:xfrm>
                <a:off x="2365" y="2087"/>
                <a:ext cx="24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N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2397" name="Text Box 107"/>
              <p:cNvSpPr txBox="1">
                <a:spLocks noChangeAspect="1" noChangeArrowheads="1"/>
              </p:cNvSpPr>
              <p:nvPr/>
            </p:nvSpPr>
            <p:spPr bwMode="auto">
              <a:xfrm>
                <a:off x="2529" y="2247"/>
                <a:ext cx="18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3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2381" name="Group 293"/>
            <p:cNvGrpSpPr>
              <a:grpSpLocks/>
            </p:cNvGrpSpPr>
            <p:nvPr/>
          </p:nvGrpSpPr>
          <p:grpSpPr bwMode="auto">
            <a:xfrm>
              <a:off x="1787" y="2719"/>
              <a:ext cx="842" cy="73"/>
              <a:chOff x="1787" y="2719"/>
              <a:chExt cx="842" cy="73"/>
            </a:xfrm>
          </p:grpSpPr>
          <p:sp>
            <p:nvSpPr>
              <p:cNvPr id="12391" name="Line 86"/>
              <p:cNvSpPr>
                <a:spLocks noChangeShapeType="1"/>
              </p:cNvSpPr>
              <p:nvPr/>
            </p:nvSpPr>
            <p:spPr bwMode="auto">
              <a:xfrm>
                <a:off x="1787" y="2751"/>
                <a:ext cx="807" cy="0"/>
              </a:xfrm>
              <a:prstGeom prst="line">
                <a:avLst/>
              </a:prstGeom>
              <a:noFill/>
              <a:ln w="15875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392" name="Oval 91"/>
              <p:cNvSpPr>
                <a:spLocks noChangeAspect="1" noChangeArrowheads="1"/>
              </p:cNvSpPr>
              <p:nvPr/>
            </p:nvSpPr>
            <p:spPr bwMode="auto">
              <a:xfrm>
                <a:off x="2557" y="2721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393" name="Group 285"/>
              <p:cNvGrpSpPr>
                <a:grpSpLocks noChangeAspect="1"/>
              </p:cNvGrpSpPr>
              <p:nvPr/>
            </p:nvGrpSpPr>
            <p:grpSpPr bwMode="auto">
              <a:xfrm>
                <a:off x="2161" y="2719"/>
                <a:ext cx="81" cy="63"/>
                <a:chOff x="2533" y="2425"/>
                <a:chExt cx="45" cy="35"/>
              </a:xfrm>
            </p:grpSpPr>
            <p:sp>
              <p:nvSpPr>
                <p:cNvPr id="12394" name="Line 286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95" name="Line 28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2382" name="Group 294"/>
            <p:cNvGrpSpPr>
              <a:grpSpLocks/>
            </p:cNvGrpSpPr>
            <p:nvPr/>
          </p:nvGrpSpPr>
          <p:grpSpPr bwMode="auto">
            <a:xfrm>
              <a:off x="1481" y="1663"/>
              <a:ext cx="1147" cy="429"/>
              <a:chOff x="1481" y="1663"/>
              <a:chExt cx="1147" cy="429"/>
            </a:xfrm>
          </p:grpSpPr>
          <p:sp>
            <p:nvSpPr>
              <p:cNvPr id="12383" name="Line 87"/>
              <p:cNvSpPr>
                <a:spLocks noChangeShapeType="1"/>
              </p:cNvSpPr>
              <p:nvPr/>
            </p:nvSpPr>
            <p:spPr bwMode="auto">
              <a:xfrm>
                <a:off x="1481" y="1798"/>
                <a:ext cx="787" cy="0"/>
              </a:xfrm>
              <a:prstGeom prst="line">
                <a:avLst/>
              </a:prstGeom>
              <a:noFill/>
              <a:ln w="15875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384" name="Oval 90"/>
              <p:cNvSpPr>
                <a:spLocks noChangeAspect="1" noChangeArrowheads="1"/>
              </p:cNvSpPr>
              <p:nvPr/>
            </p:nvSpPr>
            <p:spPr bwMode="auto">
              <a:xfrm>
                <a:off x="2238" y="1764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2385" name="Group 136"/>
              <p:cNvGrpSpPr>
                <a:grpSpLocks/>
              </p:cNvGrpSpPr>
              <p:nvPr/>
            </p:nvGrpSpPr>
            <p:grpSpPr bwMode="auto">
              <a:xfrm>
                <a:off x="2312" y="1663"/>
                <a:ext cx="316" cy="429"/>
                <a:chOff x="2964" y="2557"/>
                <a:chExt cx="316" cy="429"/>
              </a:xfrm>
            </p:grpSpPr>
            <p:sp>
              <p:nvSpPr>
                <p:cNvPr id="12389" name="Text Box 13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964" y="2557"/>
                  <a:ext cx="250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р</a:t>
                  </a:r>
                </a:p>
              </p:txBody>
            </p:sp>
            <p:sp>
              <p:nvSpPr>
                <p:cNvPr id="12390" name="Text Box 13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095" y="2755"/>
                  <a:ext cx="185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3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2386" name="Group 288"/>
              <p:cNvGrpSpPr>
                <a:grpSpLocks noChangeAspect="1"/>
              </p:cNvGrpSpPr>
              <p:nvPr/>
            </p:nvGrpSpPr>
            <p:grpSpPr bwMode="auto">
              <a:xfrm>
                <a:off x="1909" y="1766"/>
                <a:ext cx="81" cy="63"/>
                <a:chOff x="2533" y="2425"/>
                <a:chExt cx="45" cy="35"/>
              </a:xfrm>
            </p:grpSpPr>
            <p:sp>
              <p:nvSpPr>
                <p:cNvPr id="12387" name="Line 289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88" name="Line 29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sp>
        <p:nvSpPr>
          <p:cNvPr id="12315" name="Line 61"/>
          <p:cNvSpPr>
            <a:spLocks noChangeShapeType="1"/>
          </p:cNvSpPr>
          <p:nvPr/>
        </p:nvSpPr>
        <p:spPr bwMode="auto">
          <a:xfrm flipH="1" flipV="1">
            <a:off x="2319338" y="2827338"/>
            <a:ext cx="511175" cy="1520825"/>
          </a:xfrm>
          <a:prstGeom prst="line">
            <a:avLst/>
          </a:prstGeom>
          <a:noFill/>
          <a:ln w="317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16" name="Oval 28"/>
          <p:cNvSpPr>
            <a:spLocks noChangeAspect="1" noChangeArrowheads="1"/>
          </p:cNvSpPr>
          <p:nvPr/>
        </p:nvSpPr>
        <p:spPr bwMode="auto">
          <a:xfrm>
            <a:off x="2774950" y="4308475"/>
            <a:ext cx="114300" cy="112713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17" name="Oval 51"/>
          <p:cNvSpPr>
            <a:spLocks noChangeAspect="1" noChangeArrowheads="1"/>
          </p:cNvSpPr>
          <p:nvPr/>
        </p:nvSpPr>
        <p:spPr bwMode="auto">
          <a:xfrm>
            <a:off x="2268538" y="2798763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1479" name="Group 318"/>
          <p:cNvGrpSpPr>
            <a:grpSpLocks/>
          </p:cNvGrpSpPr>
          <p:nvPr/>
        </p:nvGrpSpPr>
        <p:grpSpPr bwMode="auto">
          <a:xfrm>
            <a:off x="5208588" y="1577975"/>
            <a:ext cx="3463925" cy="3529013"/>
            <a:chOff x="3281" y="994"/>
            <a:chExt cx="2182" cy="2223"/>
          </a:xfrm>
        </p:grpSpPr>
        <p:sp>
          <p:nvSpPr>
            <p:cNvPr id="12328" name="Line 213"/>
            <p:cNvSpPr>
              <a:spLocks noChangeShapeType="1"/>
            </p:cNvSpPr>
            <p:nvPr/>
          </p:nvSpPr>
          <p:spPr bwMode="auto">
            <a:xfrm>
              <a:off x="3704" y="1335"/>
              <a:ext cx="94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329" name="Line 179"/>
            <p:cNvSpPr>
              <a:spLocks noChangeShapeType="1"/>
            </p:cNvSpPr>
            <p:nvPr/>
          </p:nvSpPr>
          <p:spPr bwMode="auto">
            <a:xfrm>
              <a:off x="3684" y="2987"/>
              <a:ext cx="66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2330" name="Group 317"/>
            <p:cNvGrpSpPr>
              <a:grpSpLocks/>
            </p:cNvGrpSpPr>
            <p:nvPr/>
          </p:nvGrpSpPr>
          <p:grpSpPr bwMode="auto">
            <a:xfrm>
              <a:off x="3281" y="994"/>
              <a:ext cx="2182" cy="2223"/>
              <a:chOff x="3281" y="994"/>
              <a:chExt cx="2182" cy="2223"/>
            </a:xfrm>
          </p:grpSpPr>
          <p:grpSp>
            <p:nvGrpSpPr>
              <p:cNvPr id="12331" name="Group 311"/>
              <p:cNvGrpSpPr>
                <a:grpSpLocks/>
              </p:cNvGrpSpPr>
              <p:nvPr/>
            </p:nvGrpSpPr>
            <p:grpSpPr bwMode="auto">
              <a:xfrm>
                <a:off x="3329" y="1342"/>
                <a:ext cx="1778" cy="1875"/>
                <a:chOff x="3329" y="1342"/>
                <a:chExt cx="1778" cy="1875"/>
              </a:xfrm>
            </p:grpSpPr>
            <p:sp>
              <p:nvSpPr>
                <p:cNvPr id="12361" name="Line 164"/>
                <p:cNvSpPr>
                  <a:spLocks noChangeShapeType="1"/>
                </p:cNvSpPr>
                <p:nvPr/>
              </p:nvSpPr>
              <p:spPr bwMode="auto">
                <a:xfrm>
                  <a:off x="3681" y="2035"/>
                  <a:ext cx="0" cy="47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62" name="Line 176"/>
                <p:cNvSpPr>
                  <a:spLocks noChangeShapeType="1"/>
                </p:cNvSpPr>
                <p:nvPr/>
              </p:nvSpPr>
              <p:spPr bwMode="auto">
                <a:xfrm>
                  <a:off x="3677" y="2033"/>
                  <a:ext cx="139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63" name="Arc 180"/>
                <p:cNvSpPr>
                  <a:spLocks/>
                </p:cNvSpPr>
                <p:nvPr/>
              </p:nvSpPr>
              <p:spPr bwMode="auto">
                <a:xfrm flipV="1">
                  <a:off x="4359" y="2233"/>
                  <a:ext cx="748" cy="753"/>
                </a:xfrm>
                <a:custGeom>
                  <a:avLst/>
                  <a:gdLst>
                    <a:gd name="T0" fmla="*/ 0 w 21600"/>
                    <a:gd name="T1" fmla="*/ 0 h 21657"/>
                    <a:gd name="T2" fmla="*/ 0 w 21600"/>
                    <a:gd name="T3" fmla="*/ 0 h 21657"/>
                    <a:gd name="T4" fmla="*/ 0 w 21600"/>
                    <a:gd name="T5" fmla="*/ 0 h 2165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57"/>
                    <a:gd name="T11" fmla="*/ 21600 w 21600"/>
                    <a:gd name="T12" fmla="*/ 21657 h 2165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57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1618"/>
                        <a:pt x="21599" y="21637"/>
                        <a:pt x="21599" y="21656"/>
                      </a:cubicBezTo>
                    </a:path>
                    <a:path w="21600" h="21657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1618"/>
                        <a:pt x="21599" y="21637"/>
                        <a:pt x="21599" y="21656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64" name="Line 181"/>
                <p:cNvSpPr>
                  <a:spLocks noChangeShapeType="1"/>
                </p:cNvSpPr>
                <p:nvPr/>
              </p:nvSpPr>
              <p:spPr bwMode="auto">
                <a:xfrm flipV="1">
                  <a:off x="4660" y="1342"/>
                  <a:ext cx="0" cy="89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65" name="Line 204"/>
                <p:cNvSpPr>
                  <a:spLocks noChangeShapeType="1"/>
                </p:cNvSpPr>
                <p:nvPr/>
              </p:nvSpPr>
              <p:spPr bwMode="auto">
                <a:xfrm>
                  <a:off x="3707" y="2511"/>
                  <a:ext cx="64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66" name="Arc 210"/>
                <p:cNvSpPr>
                  <a:spLocks/>
                </p:cNvSpPr>
                <p:nvPr/>
              </p:nvSpPr>
              <p:spPr bwMode="auto">
                <a:xfrm flipV="1">
                  <a:off x="4351" y="2234"/>
                  <a:ext cx="310" cy="2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2367" name="Group 310"/>
                <p:cNvGrpSpPr>
                  <a:grpSpLocks/>
                </p:cNvGrpSpPr>
                <p:nvPr/>
              </p:nvGrpSpPr>
              <p:grpSpPr bwMode="auto">
                <a:xfrm>
                  <a:off x="3329" y="2235"/>
                  <a:ext cx="389" cy="982"/>
                  <a:chOff x="3329" y="2235"/>
                  <a:chExt cx="389" cy="982"/>
                </a:xfrm>
              </p:grpSpPr>
              <p:grpSp>
                <p:nvGrpSpPr>
                  <p:cNvPr id="12368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3347" y="2817"/>
                    <a:ext cx="352" cy="400"/>
                    <a:chOff x="1200" y="1488"/>
                    <a:chExt cx="352" cy="400"/>
                  </a:xfrm>
                </p:grpSpPr>
                <p:sp>
                  <p:nvSpPr>
                    <p:cNvPr id="12378" name="Text Box 170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1200" y="1488"/>
                      <a:ext cx="259" cy="3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ru-RU" b="1" i="1" dirty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N</a:t>
                      </a:r>
                      <a:endParaRPr lang="ru-RU" altLang="ru-RU" b="1" i="1" dirty="0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  <p:sp>
                  <p:nvSpPr>
                    <p:cNvPr id="12379" name="Text Box 171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1360" y="1657"/>
                      <a:ext cx="192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ru-RU" altLang="ru-RU" sz="1800" b="1" i="1" smtClean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1</a:t>
                      </a:r>
                      <a:endParaRPr lang="ru-RU" altLang="ru-RU" sz="2400" i="1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</p:grpSp>
              <p:grpSp>
                <p:nvGrpSpPr>
                  <p:cNvPr id="12369" name="Group 200"/>
                  <p:cNvGrpSpPr>
                    <a:grpSpLocks/>
                  </p:cNvGrpSpPr>
                  <p:nvPr/>
                </p:nvGrpSpPr>
                <p:grpSpPr bwMode="auto">
                  <a:xfrm>
                    <a:off x="3329" y="2235"/>
                    <a:ext cx="352" cy="400"/>
                    <a:chOff x="1200" y="1488"/>
                    <a:chExt cx="352" cy="400"/>
                  </a:xfrm>
                </p:grpSpPr>
                <p:sp>
                  <p:nvSpPr>
                    <p:cNvPr id="12376" name="Text Box 201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1200" y="1488"/>
                      <a:ext cx="259" cy="3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ru-RU" altLang="ru-RU" i="1" dirty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К</a:t>
                      </a:r>
                      <a:endParaRPr lang="ru-RU" altLang="ru-RU" b="1" i="1" dirty="0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  <p:sp>
                  <p:nvSpPr>
                    <p:cNvPr id="12377" name="Text Box 202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1360" y="1657"/>
                      <a:ext cx="192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ru-RU" altLang="ru-RU" sz="1800" b="1" i="1" smtClean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1</a:t>
                      </a:r>
                      <a:endParaRPr lang="ru-RU" altLang="ru-RU" sz="2400" i="1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</p:grpSp>
              <p:sp>
                <p:nvSpPr>
                  <p:cNvPr id="12370" name="Line 2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80" y="2502"/>
                    <a:ext cx="1" cy="482"/>
                  </a:xfrm>
                  <a:prstGeom prst="line">
                    <a:avLst/>
                  </a:prstGeom>
                  <a:noFill/>
                  <a:ln w="317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2371" name="Oval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46" y="2475"/>
                    <a:ext cx="72" cy="71"/>
                  </a:xfrm>
                  <a:prstGeom prst="ellipse">
                    <a:avLst/>
                  </a:prstGeom>
                  <a:solidFill>
                    <a:srgbClr val="C425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ru-RU" altLang="ru-RU" sz="1800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grpSp>
                <p:nvGrpSpPr>
                  <p:cNvPr id="12372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3341" y="2521"/>
                    <a:ext cx="316" cy="429"/>
                    <a:chOff x="2964" y="2557"/>
                    <a:chExt cx="316" cy="429"/>
                  </a:xfrm>
                </p:grpSpPr>
                <p:sp>
                  <p:nvSpPr>
                    <p:cNvPr id="12374" name="Text Box 246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2964" y="2557"/>
                      <a:ext cx="250" cy="3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ru-RU" altLang="ru-RU" b="1" i="1" smtClean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р</a:t>
                      </a:r>
                    </a:p>
                  </p:txBody>
                </p:sp>
                <p:sp>
                  <p:nvSpPr>
                    <p:cNvPr id="12375" name="Text Box 247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3095" y="2755"/>
                      <a:ext cx="185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ru-RU" altLang="ru-RU" sz="1800" b="1" i="1" smtClean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1</a:t>
                      </a:r>
                      <a:endParaRPr lang="ru-RU" altLang="ru-RU" sz="2400" i="1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</p:grpSp>
              <p:sp>
                <p:nvSpPr>
                  <p:cNvPr id="12373" name="Oval 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46" y="2951"/>
                    <a:ext cx="72" cy="71"/>
                  </a:xfrm>
                  <a:prstGeom prst="ellipse">
                    <a:avLst/>
                  </a:prstGeom>
                  <a:solidFill>
                    <a:srgbClr val="C425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fontAlgn="base" hangingPunct="1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endParaRPr lang="ru-RU" altLang="ru-RU" sz="1800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  <p:grpSp>
            <p:nvGrpSpPr>
              <p:cNvPr id="12332" name="Group 312"/>
              <p:cNvGrpSpPr>
                <a:grpSpLocks/>
              </p:cNvGrpSpPr>
              <p:nvPr/>
            </p:nvGrpSpPr>
            <p:grpSpPr bwMode="auto">
              <a:xfrm>
                <a:off x="3281" y="1049"/>
                <a:ext cx="437" cy="1158"/>
                <a:chOff x="3281" y="1049"/>
                <a:chExt cx="437" cy="1158"/>
              </a:xfrm>
            </p:grpSpPr>
            <p:sp>
              <p:nvSpPr>
                <p:cNvPr id="12349" name="Line 205"/>
                <p:cNvSpPr>
                  <a:spLocks noChangeShapeType="1"/>
                </p:cNvSpPr>
                <p:nvPr/>
              </p:nvSpPr>
              <p:spPr bwMode="auto">
                <a:xfrm flipV="1">
                  <a:off x="3682" y="1327"/>
                  <a:ext cx="1" cy="702"/>
                </a:xfrm>
                <a:prstGeom prst="line">
                  <a:avLst/>
                </a:prstGeom>
                <a:noFill/>
                <a:ln w="317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50" name="Oval 163"/>
                <p:cNvSpPr>
                  <a:spLocks noChangeAspect="1" noChangeArrowheads="1"/>
                </p:cNvSpPr>
                <p:nvPr/>
              </p:nvSpPr>
              <p:spPr bwMode="auto">
                <a:xfrm>
                  <a:off x="3645" y="1999"/>
                  <a:ext cx="72" cy="72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2351" name="Oval 214"/>
                <p:cNvSpPr>
                  <a:spLocks noChangeAspect="1" noChangeArrowheads="1"/>
                </p:cNvSpPr>
                <p:nvPr/>
              </p:nvSpPr>
              <p:spPr bwMode="auto">
                <a:xfrm>
                  <a:off x="3646" y="1297"/>
                  <a:ext cx="72" cy="71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2352" name="Group 224"/>
                <p:cNvGrpSpPr>
                  <a:grpSpLocks/>
                </p:cNvGrpSpPr>
                <p:nvPr/>
              </p:nvGrpSpPr>
              <p:grpSpPr bwMode="auto">
                <a:xfrm>
                  <a:off x="3314" y="1816"/>
                  <a:ext cx="334" cy="391"/>
                  <a:chOff x="1200" y="1488"/>
                  <a:chExt cx="352" cy="412"/>
                </a:xfrm>
              </p:grpSpPr>
              <p:sp>
                <p:nvSpPr>
                  <p:cNvPr id="12359" name="Text Box 225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en-US" altLang="ru-RU" b="1" i="1" dirty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N</a:t>
                    </a:r>
                    <a:endPara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2360" name="Text Box 226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2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grpSp>
              <p:nvGrpSpPr>
                <p:cNvPr id="12353" name="Group 227"/>
                <p:cNvGrpSpPr>
                  <a:grpSpLocks/>
                </p:cNvGrpSpPr>
                <p:nvPr/>
              </p:nvGrpSpPr>
              <p:grpSpPr bwMode="auto">
                <a:xfrm>
                  <a:off x="3281" y="1049"/>
                  <a:ext cx="352" cy="400"/>
                  <a:chOff x="1200" y="1488"/>
                  <a:chExt cx="352" cy="400"/>
                </a:xfrm>
              </p:grpSpPr>
              <p:sp>
                <p:nvSpPr>
                  <p:cNvPr id="12357" name="Text Box 228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200" y="1488"/>
                    <a:ext cx="259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b="1" i="1" dirty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К</a:t>
                    </a:r>
                    <a:endPara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  <p:sp>
                <p:nvSpPr>
                  <p:cNvPr id="12358" name="Text Box 229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1360" y="1657"/>
                    <a:ext cx="19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2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  <p:grpSp>
              <p:nvGrpSpPr>
                <p:cNvPr id="12354" name="Group 230"/>
                <p:cNvGrpSpPr>
                  <a:grpSpLocks/>
                </p:cNvGrpSpPr>
                <p:nvPr/>
              </p:nvGrpSpPr>
              <p:grpSpPr bwMode="auto">
                <a:xfrm>
                  <a:off x="3381" y="1434"/>
                  <a:ext cx="316" cy="429"/>
                  <a:chOff x="2964" y="2557"/>
                  <a:chExt cx="316" cy="429"/>
                </a:xfrm>
              </p:grpSpPr>
              <p:sp>
                <p:nvSpPr>
                  <p:cNvPr id="12355" name="Text Box 231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2964" y="2557"/>
                    <a:ext cx="250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р</a:t>
                    </a:r>
                  </a:p>
                </p:txBody>
              </p:sp>
              <p:sp>
                <p:nvSpPr>
                  <p:cNvPr id="12356" name="Text Box 232"/>
                  <p:cNvSpPr txBox="1">
                    <a:spLocks noChangeAspect="1" noChangeArrowheads="1"/>
                  </p:cNvSpPr>
                  <p:nvPr/>
                </p:nvSpPr>
                <p:spPr bwMode="auto">
                  <a:xfrm>
                    <a:off x="3095" y="2755"/>
                    <a:ext cx="185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  <a:buFontTx/>
                      <a:buNone/>
                    </a:pPr>
                    <a:r>
                      <a:rPr lang="ru-RU" altLang="ru-RU" sz="1800" b="1" i="1" smtClean="0">
                        <a:solidFill>
                          <a:srgbClr val="C42500"/>
                        </a:solidFill>
                        <a:latin typeface="GOST type B" pitchFamily="34" charset="0"/>
                      </a:rPr>
                      <a:t>2</a:t>
                    </a:r>
                    <a:endParaRPr lang="ru-RU" altLang="ru-RU" sz="2400" i="1" smtClean="0">
                      <a:solidFill>
                        <a:srgbClr val="C42500"/>
                      </a:solidFill>
                      <a:latin typeface="GOST type B" pitchFamily="34" charset="0"/>
                    </a:endParaRPr>
                  </a:p>
                </p:txBody>
              </p:sp>
            </p:grpSp>
          </p:grpSp>
          <p:grpSp>
            <p:nvGrpSpPr>
              <p:cNvPr id="12333" name="Group 316"/>
              <p:cNvGrpSpPr>
                <a:grpSpLocks/>
              </p:cNvGrpSpPr>
              <p:nvPr/>
            </p:nvGrpSpPr>
            <p:grpSpPr bwMode="auto">
              <a:xfrm>
                <a:off x="4612" y="994"/>
                <a:ext cx="851" cy="1240"/>
                <a:chOff x="4612" y="994"/>
                <a:chExt cx="851" cy="1240"/>
              </a:xfrm>
            </p:grpSpPr>
            <p:sp>
              <p:nvSpPr>
                <p:cNvPr id="12334" name="Line 315"/>
                <p:cNvSpPr>
                  <a:spLocks noChangeShapeType="1"/>
                </p:cNvSpPr>
                <p:nvPr/>
              </p:nvSpPr>
              <p:spPr bwMode="auto">
                <a:xfrm flipV="1">
                  <a:off x="5105" y="2033"/>
                  <a:ext cx="0" cy="20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2335" name="Group 314"/>
                <p:cNvGrpSpPr>
                  <a:grpSpLocks/>
                </p:cNvGrpSpPr>
                <p:nvPr/>
              </p:nvGrpSpPr>
              <p:grpSpPr bwMode="auto">
                <a:xfrm>
                  <a:off x="4612" y="994"/>
                  <a:ext cx="851" cy="1146"/>
                  <a:chOff x="4612" y="994"/>
                  <a:chExt cx="851" cy="1146"/>
                </a:xfrm>
              </p:grpSpPr>
              <p:grpSp>
                <p:nvGrpSpPr>
                  <p:cNvPr id="12336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5111" y="1740"/>
                    <a:ext cx="352" cy="400"/>
                    <a:chOff x="1200" y="1488"/>
                    <a:chExt cx="352" cy="400"/>
                  </a:xfrm>
                </p:grpSpPr>
                <p:sp>
                  <p:nvSpPr>
                    <p:cNvPr id="12347" name="Text Box 166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1200" y="1488"/>
                      <a:ext cx="259" cy="3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ru-RU" b="1" i="1" dirty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N</a:t>
                      </a:r>
                      <a:endParaRPr lang="ru-RU" altLang="ru-RU" b="1" i="1" dirty="0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  <p:sp>
                  <p:nvSpPr>
                    <p:cNvPr id="12348" name="Text Box 167"/>
                    <p:cNvSpPr txBox="1">
                      <a:spLocks noChangeAspect="1" noChangeArrowheads="1"/>
                    </p:cNvSpPr>
                    <p:nvPr/>
                  </p:nvSpPr>
                  <p:spPr bwMode="auto">
                    <a:xfrm>
                      <a:off x="1360" y="1657"/>
                      <a:ext cx="192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ru-RU" altLang="ru-RU" sz="1800" b="1" i="1" smtClean="0">
                          <a:solidFill>
                            <a:srgbClr val="C42500"/>
                          </a:solidFill>
                          <a:latin typeface="GOST type B" pitchFamily="34" charset="0"/>
                        </a:rPr>
                        <a:t>3</a:t>
                      </a:r>
                      <a:endParaRPr lang="ru-RU" altLang="ru-RU" sz="2400" i="1" smtClean="0">
                        <a:solidFill>
                          <a:srgbClr val="C42500"/>
                        </a:solidFill>
                        <a:latin typeface="GOST type B" pitchFamily="34" charset="0"/>
                      </a:endParaRPr>
                    </a:p>
                  </p:txBody>
                </p:sp>
              </p:grpSp>
              <p:grpSp>
                <p:nvGrpSpPr>
                  <p:cNvPr id="12337" name="Group 313"/>
                  <p:cNvGrpSpPr>
                    <a:grpSpLocks/>
                  </p:cNvGrpSpPr>
                  <p:nvPr/>
                </p:nvGrpSpPr>
                <p:grpSpPr bwMode="auto">
                  <a:xfrm>
                    <a:off x="4612" y="994"/>
                    <a:ext cx="614" cy="1077"/>
                    <a:chOff x="4612" y="994"/>
                    <a:chExt cx="614" cy="1077"/>
                  </a:xfrm>
                </p:grpSpPr>
                <p:grpSp>
                  <p:nvGrpSpPr>
                    <p:cNvPr id="12338" name="Group 2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10" y="1430"/>
                      <a:ext cx="316" cy="429"/>
                      <a:chOff x="2964" y="2557"/>
                      <a:chExt cx="316" cy="429"/>
                    </a:xfrm>
                  </p:grpSpPr>
                  <p:sp>
                    <p:nvSpPr>
                      <p:cNvPr id="12345" name="Text Box 207"/>
                      <p:cNvSpPr txBox="1"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2964" y="2557"/>
                        <a:ext cx="250" cy="3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Tx/>
                          <a:buNone/>
                        </a:pPr>
                        <a:r>
                          <a:rPr lang="ru-RU" altLang="ru-RU" b="1" i="1" smtClean="0">
                            <a:solidFill>
                              <a:srgbClr val="C42500"/>
                            </a:solidFill>
                            <a:latin typeface="GOST type B" pitchFamily="34" charset="0"/>
                          </a:rPr>
                          <a:t>р</a:t>
                        </a:r>
                      </a:p>
                    </p:txBody>
                  </p:sp>
                  <p:sp>
                    <p:nvSpPr>
                      <p:cNvPr id="12346" name="Text Box 208"/>
                      <p:cNvSpPr txBox="1"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095" y="2755"/>
                        <a:ext cx="185" cy="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Tx/>
                          <a:buNone/>
                        </a:pPr>
                        <a:r>
                          <a:rPr lang="ru-RU" altLang="ru-RU" sz="1800" b="1" i="1" smtClean="0">
                            <a:solidFill>
                              <a:srgbClr val="C42500"/>
                            </a:solidFill>
                            <a:latin typeface="GOST type B" pitchFamily="34" charset="0"/>
                          </a:rPr>
                          <a:t>3</a:t>
                        </a:r>
                        <a:endParaRPr lang="ru-RU" altLang="ru-RU" sz="2400" i="1" smtClean="0">
                          <a:solidFill>
                            <a:srgbClr val="C42500"/>
                          </a:solidFill>
                          <a:latin typeface="GOST type B" pitchFamily="34" charset="0"/>
                        </a:endParaRPr>
                      </a:p>
                    </p:txBody>
                  </p:sp>
                </p:grpSp>
                <p:sp>
                  <p:nvSpPr>
                    <p:cNvPr id="12339" name="Line 212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4660" y="1329"/>
                      <a:ext cx="443" cy="699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C425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340" name="Oval 2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624" y="1297"/>
                      <a:ext cx="72" cy="71"/>
                    </a:xfrm>
                    <a:prstGeom prst="ellipse">
                      <a:avLst/>
                    </a:prstGeom>
                    <a:solidFill>
                      <a:srgbClr val="C425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ru-RU" altLang="ru-RU" sz="1800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341" name="Oval 1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68" y="1999"/>
                      <a:ext cx="72" cy="72"/>
                    </a:xfrm>
                    <a:prstGeom prst="ellipse">
                      <a:avLst/>
                    </a:prstGeom>
                    <a:solidFill>
                      <a:srgbClr val="C42500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ru-RU" altLang="ru-RU" sz="1800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  <p:grpSp>
                  <p:nvGrpSpPr>
                    <p:cNvPr id="12342" name="Group 2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12" y="994"/>
                      <a:ext cx="352" cy="400"/>
                      <a:chOff x="1200" y="1488"/>
                      <a:chExt cx="352" cy="400"/>
                    </a:xfrm>
                  </p:grpSpPr>
                  <p:sp>
                    <p:nvSpPr>
                      <p:cNvPr id="12343" name="Text Box 234"/>
                      <p:cNvSpPr txBox="1"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1200" y="1488"/>
                        <a:ext cx="259" cy="3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Tx/>
                          <a:buNone/>
                        </a:pPr>
                        <a:r>
                          <a:rPr lang="ru-RU" altLang="ru-RU" b="1" i="1" dirty="0">
                            <a:solidFill>
                              <a:srgbClr val="C42500"/>
                            </a:solidFill>
                            <a:latin typeface="GOST type B" pitchFamily="34" charset="0"/>
                          </a:rPr>
                          <a:t>К</a:t>
                        </a:r>
                        <a:endParaRPr lang="ru-RU" altLang="ru-RU" b="1" i="1" dirty="0" smtClean="0">
                          <a:solidFill>
                            <a:srgbClr val="C42500"/>
                          </a:solidFill>
                          <a:latin typeface="GOST type B" pitchFamily="34" charset="0"/>
                        </a:endParaRPr>
                      </a:p>
                    </p:txBody>
                  </p:sp>
                  <p:sp>
                    <p:nvSpPr>
                      <p:cNvPr id="12344" name="Text Box 235"/>
                      <p:cNvSpPr txBox="1"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1360" y="1657"/>
                        <a:ext cx="192" cy="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charset="0"/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Calibri" pitchFamily="34" charset="0"/>
                          </a:defRPr>
                        </a:lvl9pPr>
                      </a:lstStyle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Tx/>
                          <a:buNone/>
                        </a:pPr>
                        <a:r>
                          <a:rPr lang="ru-RU" altLang="ru-RU" sz="1800" b="1" i="1" smtClean="0">
                            <a:solidFill>
                              <a:srgbClr val="C42500"/>
                            </a:solidFill>
                            <a:latin typeface="GOST type B" pitchFamily="34" charset="0"/>
                          </a:rPr>
                          <a:t>3</a:t>
                        </a:r>
                        <a:endParaRPr lang="ru-RU" altLang="ru-RU" sz="2400" i="1" smtClean="0">
                          <a:solidFill>
                            <a:srgbClr val="C42500"/>
                          </a:solidFill>
                          <a:latin typeface="GOST type B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1284" name="Group 322"/>
          <p:cNvGrpSpPr>
            <a:grpSpLocks/>
          </p:cNvGrpSpPr>
          <p:nvPr/>
        </p:nvGrpSpPr>
        <p:grpSpPr bwMode="auto">
          <a:xfrm rot="5400000">
            <a:off x="5848351" y="3540125"/>
            <a:ext cx="239712" cy="249237"/>
            <a:chOff x="4439" y="1784"/>
            <a:chExt cx="151" cy="157"/>
          </a:xfrm>
        </p:grpSpPr>
        <p:sp>
          <p:nvSpPr>
            <p:cNvPr id="12326" name="Arc 320"/>
            <p:cNvSpPr>
              <a:spLocks/>
            </p:cNvSpPr>
            <p:nvPr/>
          </p:nvSpPr>
          <p:spPr bwMode="auto">
            <a:xfrm>
              <a:off x="4439" y="1784"/>
              <a:ext cx="151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327" name="Oval 321"/>
            <p:cNvSpPr>
              <a:spLocks noChangeAspect="1" noChangeArrowheads="1"/>
            </p:cNvSpPr>
            <p:nvPr/>
          </p:nvSpPr>
          <p:spPr bwMode="auto">
            <a:xfrm>
              <a:off x="4486" y="1863"/>
              <a:ext cx="25" cy="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2320" name="Group 323"/>
          <p:cNvGrpSpPr>
            <a:grpSpLocks/>
          </p:cNvGrpSpPr>
          <p:nvPr/>
        </p:nvGrpSpPr>
        <p:grpSpPr bwMode="auto">
          <a:xfrm>
            <a:off x="3219450" y="1249363"/>
            <a:ext cx="417513" cy="457200"/>
            <a:chOff x="2162" y="637"/>
            <a:chExt cx="263" cy="288"/>
          </a:xfrm>
        </p:grpSpPr>
        <p:sp>
          <p:nvSpPr>
            <p:cNvPr id="12324" name="Line 324"/>
            <p:cNvSpPr>
              <a:spLocks noChangeAspect="1" noChangeShapeType="1"/>
            </p:cNvSpPr>
            <p:nvPr/>
          </p:nvSpPr>
          <p:spPr bwMode="auto">
            <a:xfrm rot="5400000" flipH="1">
              <a:off x="2142" y="808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325" name="Text Box 325"/>
            <p:cNvSpPr txBox="1">
              <a:spLocks noChangeAspect="1" noChangeArrowheads="1"/>
            </p:cNvSpPr>
            <p:nvPr/>
          </p:nvSpPr>
          <p:spPr bwMode="auto">
            <a:xfrm>
              <a:off x="2162" y="637"/>
              <a:ext cx="2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400" b="1" i="1" smtClean="0">
                  <a:solidFill>
                    <a:prstClr val="black"/>
                  </a:solidFill>
                  <a:latin typeface="GOST type B" pitchFamily="34" charset="0"/>
                </a:rPr>
                <a:t>z</a:t>
              </a:r>
              <a:endParaRPr lang="ru-RU" altLang="ru-RU" sz="18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grpSp>
        <p:nvGrpSpPr>
          <p:cNvPr id="12321" name="Group 326"/>
          <p:cNvGrpSpPr>
            <a:grpSpLocks/>
          </p:cNvGrpSpPr>
          <p:nvPr/>
        </p:nvGrpSpPr>
        <p:grpSpPr bwMode="auto">
          <a:xfrm>
            <a:off x="4519613" y="4995863"/>
            <a:ext cx="392112" cy="457200"/>
            <a:chOff x="3029" y="3183"/>
            <a:chExt cx="247" cy="288"/>
          </a:xfrm>
        </p:grpSpPr>
        <p:sp>
          <p:nvSpPr>
            <p:cNvPr id="12322" name="Line 327"/>
            <p:cNvSpPr>
              <a:spLocks noChangeAspect="1" noChangeShapeType="1"/>
            </p:cNvSpPr>
            <p:nvPr/>
          </p:nvSpPr>
          <p:spPr bwMode="auto">
            <a:xfrm rot="14178596" flipH="1">
              <a:off x="2932" y="3369"/>
              <a:ext cx="196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323" name="Text Box 328"/>
            <p:cNvSpPr txBox="1">
              <a:spLocks noChangeAspect="1" noChangeArrowheads="1"/>
            </p:cNvSpPr>
            <p:nvPr/>
          </p:nvSpPr>
          <p:spPr bwMode="auto">
            <a:xfrm>
              <a:off x="3032" y="3183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400" b="1" i="1" smtClean="0">
                  <a:solidFill>
                    <a:prstClr val="black"/>
                  </a:solidFill>
                  <a:latin typeface="GOST type B" pitchFamily="34" charset="0"/>
                </a:rPr>
                <a:t>y</a:t>
              </a:r>
              <a:endParaRPr lang="ru-RU" altLang="ru-RU" sz="18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5399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0.13871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71596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Проецирующие прямые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7920880" cy="5256584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D0008B"/>
                </a:solidFill>
                <a:latin typeface="Arial" charset="0"/>
              </a:rPr>
              <a:t>Прямая,  перпендикулярная</a:t>
            </a:r>
            <a:r>
              <a:rPr lang="ru-RU" altLang="ru-RU" sz="2400" b="1" dirty="0">
                <a:solidFill>
                  <a:srgbClr val="CC3399"/>
                </a:solidFill>
                <a:latin typeface="Arial" charset="0"/>
              </a:rPr>
              <a:t> </a:t>
            </a:r>
            <a:r>
              <a:rPr lang="ru-RU" altLang="ru-RU" sz="2400" b="1" dirty="0">
                <a:solidFill>
                  <a:prstClr val="black"/>
                </a:solidFill>
                <a:latin typeface="Arial" charset="0"/>
              </a:rPr>
              <a:t>одной из плоскостей проекций, называется</a:t>
            </a:r>
            <a:r>
              <a:rPr lang="ru-RU" altLang="ru-RU" sz="2400" b="1" dirty="0">
                <a:solidFill>
                  <a:srgbClr val="CC3399"/>
                </a:solidFill>
                <a:latin typeface="Arial" charset="0"/>
              </a:rPr>
              <a:t> </a:t>
            </a:r>
            <a:r>
              <a:rPr lang="ru-RU" altLang="ru-RU" sz="2400" b="1" dirty="0">
                <a:solidFill>
                  <a:srgbClr val="D0008B"/>
                </a:solidFill>
                <a:latin typeface="Arial" charset="0"/>
              </a:rPr>
              <a:t>проецирующей прямой: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800" b="1" dirty="0">
                <a:solidFill>
                  <a:srgbClr val="CC3399"/>
                </a:solidFill>
                <a:latin typeface="Arial" charset="0"/>
              </a:rPr>
              <a:t>	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Горизонтально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-проецирующая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прямая </a:t>
            </a:r>
            <a:r>
              <a:rPr lang="en-US" altLang="ru-RU" sz="2400" b="1" i="1" dirty="0">
                <a:solidFill>
                  <a:srgbClr val="4E03C9"/>
                </a:solidFill>
                <a:latin typeface="GOST type B" pitchFamily="34" charset="0"/>
              </a:rPr>
              <a:t> 	 </a:t>
            </a:r>
            <a:r>
              <a:rPr lang="ru-RU" altLang="ru-RU" sz="2400" b="1" dirty="0">
                <a:solidFill>
                  <a:srgbClr val="4E03C9"/>
                </a:solidFill>
                <a:latin typeface="Arial" charset="0"/>
                <a:sym typeface="Symbol" pitchFamily="18" charset="2"/>
              </a:rPr>
              <a:t></a:t>
            </a:r>
            <a:r>
              <a:rPr lang="ru-RU" altLang="ru-RU" sz="2400" dirty="0">
                <a:solidFill>
                  <a:srgbClr val="4E03C9"/>
                </a:solidFill>
                <a:latin typeface="Arial" charset="0"/>
              </a:rPr>
              <a:t>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П</a:t>
            </a:r>
            <a:r>
              <a:rPr lang="en-US" altLang="ru-RU" sz="2400" b="1" i="1" baseline="-20000" dirty="0">
                <a:solidFill>
                  <a:srgbClr val="4E03C9"/>
                </a:solidFill>
                <a:latin typeface="GOST type B" pitchFamily="34" charset="0"/>
              </a:rPr>
              <a:t>1</a:t>
            </a:r>
            <a:endParaRPr lang="ru-RU" altLang="ru-RU" sz="2400" b="1" i="1" baseline="-20000" dirty="0">
              <a:solidFill>
                <a:srgbClr val="4E03C9"/>
              </a:solidFill>
              <a:latin typeface="GOST type B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sz="2400" b="1" i="1" baseline="-20000" dirty="0">
                <a:solidFill>
                  <a:srgbClr val="4E03C9"/>
                </a:solidFill>
                <a:latin typeface="GOST type B" pitchFamily="34" charset="0"/>
              </a:rPr>
              <a:t>	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Фронтально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-проецирующая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прямая </a:t>
            </a:r>
            <a:r>
              <a:rPr lang="en-US" altLang="ru-RU" sz="2400" b="1" i="1" dirty="0">
                <a:solidFill>
                  <a:srgbClr val="4E03C9"/>
                </a:solidFill>
                <a:latin typeface="GOST type B" pitchFamily="34" charset="0"/>
              </a:rPr>
              <a:t>    	 </a:t>
            </a:r>
            <a:r>
              <a:rPr lang="ru-RU" altLang="ru-RU" sz="2400" b="1" dirty="0">
                <a:solidFill>
                  <a:srgbClr val="4E03C9"/>
                </a:solidFill>
                <a:latin typeface="Arial" charset="0"/>
                <a:sym typeface="Symbol" pitchFamily="18" charset="2"/>
              </a:rPr>
              <a:t></a:t>
            </a:r>
            <a:r>
              <a:rPr lang="ru-RU" altLang="ru-RU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П</a:t>
            </a:r>
            <a:r>
              <a:rPr lang="en-US" altLang="ru-RU" sz="2400" b="1" i="1" baseline="-20000" dirty="0">
                <a:solidFill>
                  <a:srgbClr val="4E03C9"/>
                </a:solidFill>
                <a:latin typeface="GOST type B" pitchFamily="34" charset="0"/>
              </a:rPr>
              <a:t>2</a:t>
            </a:r>
            <a:endParaRPr lang="ru-RU" altLang="ru-RU" sz="2400" b="1" i="1" baseline="-20000" dirty="0">
              <a:solidFill>
                <a:srgbClr val="4E03C9"/>
              </a:solidFill>
              <a:latin typeface="GOST type B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sz="1800" b="1" i="1" baseline="-20000" dirty="0">
                <a:solidFill>
                  <a:srgbClr val="4E03C9"/>
                </a:solidFill>
                <a:latin typeface="GOST type B" pitchFamily="34" charset="0"/>
              </a:rPr>
              <a:t>	</a:t>
            </a:r>
            <a:r>
              <a:rPr lang="ru-RU" altLang="ru-RU" sz="2400" b="1" i="1" dirty="0" err="1">
                <a:solidFill>
                  <a:srgbClr val="4E03C9"/>
                </a:solidFill>
                <a:latin typeface="GOST type B" pitchFamily="34" charset="0"/>
              </a:rPr>
              <a:t>Профильно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-проецирующая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прямая </a:t>
            </a:r>
            <a:r>
              <a:rPr lang="en-US" altLang="ru-RU" sz="2400" b="1" i="1" dirty="0">
                <a:solidFill>
                  <a:srgbClr val="4E03C9"/>
                </a:solidFill>
                <a:latin typeface="GOST type B" pitchFamily="34" charset="0"/>
              </a:rPr>
              <a:t> 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	 </a:t>
            </a:r>
            <a:r>
              <a:rPr lang="ru-RU" altLang="ru-RU" sz="2400" b="1" dirty="0">
                <a:solidFill>
                  <a:srgbClr val="4E03C9"/>
                </a:solidFill>
                <a:latin typeface="Arial" charset="0"/>
                <a:sym typeface="Symbol" pitchFamily="18" charset="2"/>
              </a:rPr>
              <a:t></a:t>
            </a:r>
            <a:r>
              <a:rPr lang="ru-RU" altLang="ru-RU" sz="2400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2400" b="1" i="1" dirty="0">
                <a:solidFill>
                  <a:srgbClr val="4E03C9"/>
                </a:solidFill>
                <a:latin typeface="GOST type B" pitchFamily="34" charset="0"/>
              </a:rPr>
              <a:t>П</a:t>
            </a:r>
            <a:r>
              <a:rPr lang="en-US" altLang="ru-RU" sz="2400" b="1" i="1" baseline="-20000" dirty="0" smtClean="0">
                <a:solidFill>
                  <a:srgbClr val="4E03C9"/>
                </a:solidFill>
                <a:latin typeface="GOST type B" pitchFamily="34" charset="0"/>
              </a:rPr>
              <a:t>3</a:t>
            </a:r>
            <a:endParaRPr lang="ru-RU" altLang="ru-RU" sz="2400" b="1" i="1" baseline="-20000" dirty="0" smtClean="0">
              <a:solidFill>
                <a:srgbClr val="4E03C9"/>
              </a:solidFill>
              <a:latin typeface="GOST type B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sz="2400" b="1" i="1" baseline="-20000" dirty="0">
              <a:solidFill>
                <a:srgbClr val="4E03C9"/>
              </a:solidFill>
              <a:latin typeface="GOST type B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sz="2400" b="1" i="1" baseline="-20000" dirty="0" smtClean="0">
              <a:solidFill>
                <a:srgbClr val="4E03C9"/>
              </a:solidFill>
              <a:latin typeface="GOST type B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sz="2400" b="1" dirty="0" smtClean="0">
                <a:solidFill>
                  <a:srgbClr val="CC3399"/>
                </a:solidFill>
                <a:latin typeface="Arial" charset="0"/>
              </a:rPr>
              <a:t> </a:t>
            </a:r>
            <a:r>
              <a:rPr lang="ru-RU" altLang="ru-RU" sz="3200" b="1" i="1" baseline="-20000" dirty="0" smtClean="0">
                <a:solidFill>
                  <a:srgbClr val="4E03C9"/>
                </a:solidFill>
              </a:rPr>
              <a:t>Отличительным признаком проецирующих прямых на комплексном чертеже является то, что одна из проекций прямой , которой она перпендикулярна вырождается в точку (след прямой). </a:t>
            </a:r>
          </a:p>
          <a:p>
            <a:pPr>
              <a:spcBef>
                <a:spcPct val="0"/>
              </a:spcBef>
              <a:buNone/>
            </a:pPr>
            <a:endParaRPr lang="ru-RU" altLang="ru-RU" sz="3200" b="1" i="1" baseline="-20000" dirty="0" smtClean="0">
              <a:solidFill>
                <a:srgbClr val="4E03C9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sz="3200" b="1" i="1" baseline="-20000" dirty="0" smtClean="0">
                <a:solidFill>
                  <a:srgbClr val="FF0000"/>
                </a:solidFill>
              </a:rPr>
              <a:t>Все точки, принадлежащие проецирующей прямой, проецируются на ее след.</a:t>
            </a:r>
            <a:r>
              <a:rPr lang="ru-RU" altLang="ru-RU" sz="3200" b="1" i="1" dirty="0" smtClean="0">
                <a:solidFill>
                  <a:srgbClr val="FF0000"/>
                </a:solidFill>
              </a:rPr>
              <a:t> </a:t>
            </a:r>
            <a:endParaRPr lang="ru-RU" altLang="ru-RU" sz="3200" b="1" i="1" baseline="-200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479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33"/>
          <p:cNvSpPr>
            <a:spLocks noChangeAspect="1" noChangeShapeType="1"/>
          </p:cNvSpPr>
          <p:nvPr/>
        </p:nvSpPr>
        <p:spPr bwMode="auto">
          <a:xfrm flipH="1" flipV="1">
            <a:off x="3794630" y="3733800"/>
            <a:ext cx="2382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315" name="Text Box 34"/>
          <p:cNvSpPr txBox="1">
            <a:spLocks noChangeAspect="1" noChangeArrowheads="1"/>
          </p:cNvSpPr>
          <p:nvPr/>
        </p:nvSpPr>
        <p:spPr bwMode="auto">
          <a:xfrm flipV="1">
            <a:off x="3995449" y="3679717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grpSp>
        <p:nvGrpSpPr>
          <p:cNvPr id="2" name="Group 167"/>
          <p:cNvGrpSpPr>
            <a:grpSpLocks/>
          </p:cNvGrpSpPr>
          <p:nvPr/>
        </p:nvGrpSpPr>
        <p:grpSpPr bwMode="auto">
          <a:xfrm>
            <a:off x="4435187" y="1862030"/>
            <a:ext cx="817562" cy="776287"/>
            <a:chOff x="3903" y="1311"/>
            <a:chExt cx="515" cy="489"/>
          </a:xfrm>
        </p:grpSpPr>
        <p:grpSp>
          <p:nvGrpSpPr>
            <p:cNvPr id="13394" name="Group 28"/>
            <p:cNvGrpSpPr>
              <a:grpSpLocks/>
            </p:cNvGrpSpPr>
            <p:nvPr/>
          </p:nvGrpSpPr>
          <p:grpSpPr bwMode="auto">
            <a:xfrm>
              <a:off x="3903" y="1311"/>
              <a:ext cx="410" cy="291"/>
              <a:chOff x="3198" y="1069"/>
              <a:chExt cx="410" cy="291"/>
            </a:xfrm>
          </p:grpSpPr>
          <p:sp>
            <p:nvSpPr>
              <p:cNvPr id="13396" name="Rectangle 29"/>
              <p:cNvSpPr>
                <a:spLocks noChangeArrowheads="1"/>
              </p:cNvSpPr>
              <p:nvPr/>
            </p:nvSpPr>
            <p:spPr bwMode="auto">
              <a:xfrm>
                <a:off x="3205" y="1069"/>
                <a:ext cx="40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dirty="0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3397" name="Line 30"/>
              <p:cNvSpPr>
                <a:spLocks noChangeShapeType="1"/>
              </p:cNvSpPr>
              <p:nvPr/>
            </p:nvSpPr>
            <p:spPr bwMode="auto">
              <a:xfrm>
                <a:off x="3198" y="1313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3395" name="Line 45"/>
            <p:cNvSpPr>
              <a:spLocks noChangeShapeType="1"/>
            </p:cNvSpPr>
            <p:nvPr/>
          </p:nvSpPr>
          <p:spPr bwMode="auto">
            <a:xfrm>
              <a:off x="4250" y="1548"/>
              <a:ext cx="168" cy="252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3317" name="Text Box 123"/>
          <p:cNvSpPr txBox="1">
            <a:spLocks noChangeArrowheads="1"/>
          </p:cNvSpPr>
          <p:nvPr/>
        </p:nvSpPr>
        <p:spPr bwMode="auto">
          <a:xfrm>
            <a:off x="147869" y="1028700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13318" name="Text Box 124"/>
          <p:cNvSpPr txBox="1">
            <a:spLocks noChangeArrowheads="1"/>
          </p:cNvSpPr>
          <p:nvPr/>
        </p:nvSpPr>
        <p:spPr bwMode="auto">
          <a:xfrm>
            <a:off x="4459165" y="971885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grpSp>
        <p:nvGrpSpPr>
          <p:cNvPr id="13319" name="Group 114"/>
          <p:cNvGrpSpPr>
            <a:grpSpLocks/>
          </p:cNvGrpSpPr>
          <p:nvPr/>
        </p:nvGrpSpPr>
        <p:grpSpPr bwMode="auto">
          <a:xfrm>
            <a:off x="0" y="1622425"/>
            <a:ext cx="4764088" cy="3900488"/>
            <a:chOff x="0" y="867"/>
            <a:chExt cx="3001" cy="2457"/>
          </a:xfrm>
        </p:grpSpPr>
        <p:sp>
          <p:nvSpPr>
            <p:cNvPr id="13389" name="Rectangle 53"/>
            <p:cNvSpPr>
              <a:spLocks noChangeAspect="1" noChangeArrowheads="1"/>
            </p:cNvSpPr>
            <p:nvPr/>
          </p:nvSpPr>
          <p:spPr bwMode="auto">
            <a:xfrm>
              <a:off x="386" y="867"/>
              <a:ext cx="1817" cy="134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3390" name="AutoShape 54"/>
            <p:cNvSpPr>
              <a:spLocks noChangeAspect="1" noChangeArrowheads="1"/>
            </p:cNvSpPr>
            <p:nvPr/>
          </p:nvSpPr>
          <p:spPr bwMode="auto">
            <a:xfrm flipH="1">
              <a:off x="371" y="2197"/>
              <a:ext cx="2630" cy="1127"/>
            </a:xfrm>
            <a:prstGeom prst="parallelogram">
              <a:avLst>
                <a:gd name="adj" fmla="val 7090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3391" name="Group 58"/>
            <p:cNvGrpSpPr>
              <a:grpSpLocks/>
            </p:cNvGrpSpPr>
            <p:nvPr/>
          </p:nvGrpSpPr>
          <p:grpSpPr bwMode="auto">
            <a:xfrm>
              <a:off x="0" y="1927"/>
              <a:ext cx="373" cy="288"/>
              <a:chOff x="384" y="2345"/>
              <a:chExt cx="373" cy="288"/>
            </a:xfrm>
          </p:grpSpPr>
          <p:sp>
            <p:nvSpPr>
              <p:cNvPr id="13392" name="Line 59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93" name="Text Box 60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prstClr val="black"/>
                    </a:solidFill>
                    <a:latin typeface="GOST type B" pitchFamily="34" charset="0"/>
                  </a:rPr>
                  <a:t>x</a:t>
                </a:r>
                <a:endParaRPr lang="ru-RU" altLang="ru-RU" sz="18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</p:grpSp>
      <p:grpSp>
        <p:nvGrpSpPr>
          <p:cNvPr id="13320" name="Group 61"/>
          <p:cNvGrpSpPr>
            <a:grpSpLocks/>
          </p:cNvGrpSpPr>
          <p:nvPr/>
        </p:nvGrpSpPr>
        <p:grpSpPr bwMode="auto">
          <a:xfrm>
            <a:off x="557213" y="1517650"/>
            <a:ext cx="741362" cy="534988"/>
            <a:chOff x="345" y="598"/>
            <a:chExt cx="467" cy="337"/>
          </a:xfrm>
        </p:grpSpPr>
        <p:sp>
          <p:nvSpPr>
            <p:cNvPr id="13387" name="Text Box 62"/>
            <p:cNvSpPr txBox="1">
              <a:spLocks noChangeAspect="1" noChangeArrowheads="1"/>
            </p:cNvSpPr>
            <p:nvPr/>
          </p:nvSpPr>
          <p:spPr bwMode="auto">
            <a:xfrm>
              <a:off x="345" y="598"/>
              <a:ext cx="38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800" b="1" i="1" smtClean="0">
                  <a:solidFill>
                    <a:prstClr val="black"/>
                  </a:solidFill>
                  <a:latin typeface="GOST type B" pitchFamily="34" charset="0"/>
                </a:rPr>
                <a:t>П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3388" name="Text Box 63"/>
            <p:cNvSpPr txBox="1">
              <a:spLocks noChangeAspect="1" noChangeArrowheads="1"/>
            </p:cNvSpPr>
            <p:nvPr/>
          </p:nvSpPr>
          <p:spPr bwMode="auto">
            <a:xfrm>
              <a:off x="490" y="723"/>
              <a:ext cx="32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i="1" smtClean="0">
                  <a:solidFill>
                    <a:prstClr val="black"/>
                  </a:solidFill>
                  <a:latin typeface="GOST type B" pitchFamily="34" charset="0"/>
                </a:rPr>
                <a:t>2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grpSp>
        <p:nvGrpSpPr>
          <p:cNvPr id="7" name="Group 165"/>
          <p:cNvGrpSpPr>
            <a:grpSpLocks/>
          </p:cNvGrpSpPr>
          <p:nvPr/>
        </p:nvGrpSpPr>
        <p:grpSpPr bwMode="auto">
          <a:xfrm>
            <a:off x="1946275" y="3209925"/>
            <a:ext cx="550863" cy="1273175"/>
            <a:chOff x="1226" y="2022"/>
            <a:chExt cx="347" cy="802"/>
          </a:xfrm>
        </p:grpSpPr>
        <p:sp>
          <p:nvSpPr>
            <p:cNvPr id="13385" name="Line 67"/>
            <p:cNvSpPr>
              <a:spLocks noChangeAspect="1" noChangeShapeType="1"/>
            </p:cNvSpPr>
            <p:nvPr/>
          </p:nvSpPr>
          <p:spPr bwMode="auto">
            <a:xfrm>
              <a:off x="1228" y="2022"/>
              <a:ext cx="0" cy="3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386" name="Line 94"/>
            <p:cNvSpPr>
              <a:spLocks noChangeAspect="1" noChangeShapeType="1"/>
            </p:cNvSpPr>
            <p:nvPr/>
          </p:nvSpPr>
          <p:spPr bwMode="auto">
            <a:xfrm>
              <a:off x="1226" y="2347"/>
              <a:ext cx="347" cy="4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3322" name="Text Box 96"/>
          <p:cNvSpPr txBox="1">
            <a:spLocks noChangeAspect="1" noChangeArrowheads="1"/>
          </p:cNvSpPr>
          <p:nvPr/>
        </p:nvSpPr>
        <p:spPr bwMode="auto">
          <a:xfrm>
            <a:off x="2443163" y="3594100"/>
            <a:ext cx="5095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i="1" dirty="0" smtClean="0">
                <a:solidFill>
                  <a:srgbClr val="4E03C9"/>
                </a:solidFill>
                <a:latin typeface="GOST type B" pitchFamily="34" charset="0"/>
              </a:rPr>
              <a:t>A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sp>
        <p:nvSpPr>
          <p:cNvPr id="13323" name="Line 87"/>
          <p:cNvSpPr>
            <a:spLocks noChangeShapeType="1"/>
          </p:cNvSpPr>
          <p:nvPr/>
        </p:nvSpPr>
        <p:spPr bwMode="auto">
          <a:xfrm rot="18919898" flipV="1">
            <a:off x="1982053" y="2750264"/>
            <a:ext cx="933450" cy="941388"/>
          </a:xfrm>
          <a:prstGeom prst="line">
            <a:avLst/>
          </a:prstGeom>
          <a:noFill/>
          <a:ln w="317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324" name="Text Box 113"/>
          <p:cNvSpPr txBox="1">
            <a:spLocks noChangeAspect="1" noChangeArrowheads="1"/>
          </p:cNvSpPr>
          <p:nvPr/>
        </p:nvSpPr>
        <p:spPr bwMode="auto">
          <a:xfrm>
            <a:off x="2498459" y="2657572"/>
            <a:ext cx="5095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 err="1">
                <a:solidFill>
                  <a:srgbClr val="4E03C9"/>
                </a:solidFill>
                <a:latin typeface="GOST type B" pitchFamily="34" charset="0"/>
              </a:rPr>
              <a:t>i</a:t>
            </a:r>
            <a:endParaRPr lang="ru-RU" altLang="ru-RU" b="1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8" name="Group 169"/>
          <p:cNvGrpSpPr>
            <a:grpSpLocks/>
          </p:cNvGrpSpPr>
          <p:nvPr/>
        </p:nvGrpSpPr>
        <p:grpSpPr bwMode="auto">
          <a:xfrm>
            <a:off x="4654156" y="1456073"/>
            <a:ext cx="1538287" cy="3748088"/>
            <a:chOff x="4045" y="1042"/>
            <a:chExt cx="969" cy="2361"/>
          </a:xfrm>
        </p:grpSpPr>
        <p:grpSp>
          <p:nvGrpSpPr>
            <p:cNvPr id="13366" name="Group 11"/>
            <p:cNvGrpSpPr>
              <a:grpSpLocks/>
            </p:cNvGrpSpPr>
            <p:nvPr/>
          </p:nvGrpSpPr>
          <p:grpSpPr bwMode="auto">
            <a:xfrm>
              <a:off x="4491" y="1042"/>
              <a:ext cx="329" cy="404"/>
              <a:chOff x="1316" y="1649"/>
              <a:chExt cx="329" cy="404"/>
            </a:xfrm>
          </p:grpSpPr>
          <p:sp>
            <p:nvSpPr>
              <p:cNvPr id="13383" name="Text Box 12"/>
              <p:cNvSpPr txBox="1">
                <a:spLocks noChangeAspect="1" noChangeArrowheads="1"/>
              </p:cNvSpPr>
              <p:nvPr/>
            </p:nvSpPr>
            <p:spPr bwMode="auto">
              <a:xfrm>
                <a:off x="1316" y="1649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i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3384" name="Text Box 13"/>
              <p:cNvSpPr txBox="1">
                <a:spLocks noChangeAspect="1" noChangeArrowheads="1"/>
              </p:cNvSpPr>
              <p:nvPr/>
            </p:nvSpPr>
            <p:spPr bwMode="auto">
              <a:xfrm>
                <a:off x="1453" y="1822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3367" name="Group 168"/>
            <p:cNvGrpSpPr>
              <a:grpSpLocks/>
            </p:cNvGrpSpPr>
            <p:nvPr/>
          </p:nvGrpSpPr>
          <p:grpSpPr bwMode="auto">
            <a:xfrm>
              <a:off x="4045" y="1411"/>
              <a:ext cx="969" cy="1992"/>
              <a:chOff x="4045" y="1411"/>
              <a:chExt cx="969" cy="1992"/>
            </a:xfrm>
          </p:grpSpPr>
          <p:grpSp>
            <p:nvGrpSpPr>
              <p:cNvPr id="13368" name="Group 8"/>
              <p:cNvGrpSpPr>
                <a:grpSpLocks/>
              </p:cNvGrpSpPr>
              <p:nvPr/>
            </p:nvGrpSpPr>
            <p:grpSpPr bwMode="auto">
              <a:xfrm>
                <a:off x="4045" y="1865"/>
                <a:ext cx="334" cy="391"/>
                <a:chOff x="1200" y="1488"/>
                <a:chExt cx="352" cy="412"/>
              </a:xfrm>
            </p:grpSpPr>
            <p:sp>
              <p:nvSpPr>
                <p:cNvPr id="13381" name="Text Box 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А</a:t>
                  </a:r>
                </a:p>
              </p:txBody>
            </p:sp>
            <p:sp>
              <p:nvSpPr>
                <p:cNvPr id="13382" name="Text Box 1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3369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414" y="2130"/>
                <a:ext cx="0" cy="88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70" name="Arc 120"/>
              <p:cNvSpPr>
                <a:spLocks/>
              </p:cNvSpPr>
              <p:nvPr/>
            </p:nvSpPr>
            <p:spPr bwMode="auto">
              <a:xfrm>
                <a:off x="4416" y="2318"/>
                <a:ext cx="151" cy="15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71" name="Oval 121"/>
              <p:cNvSpPr>
                <a:spLocks noChangeAspect="1" noChangeArrowheads="1"/>
              </p:cNvSpPr>
              <p:nvPr/>
            </p:nvSpPr>
            <p:spPr bwMode="auto">
              <a:xfrm>
                <a:off x="4463" y="2397"/>
                <a:ext cx="25" cy="2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72" name="Line 41"/>
              <p:cNvSpPr>
                <a:spLocks noChangeShapeType="1"/>
              </p:cNvSpPr>
              <p:nvPr/>
            </p:nvSpPr>
            <p:spPr bwMode="auto">
              <a:xfrm rot="19093607" flipV="1">
                <a:off x="4142" y="1411"/>
                <a:ext cx="568" cy="605"/>
              </a:xfrm>
              <a:prstGeom prst="line">
                <a:avLst/>
              </a:prstGeom>
              <a:noFill/>
              <a:ln w="317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74" name="Oval 43"/>
              <p:cNvSpPr>
                <a:spLocks noChangeAspect="1" noChangeArrowheads="1"/>
              </p:cNvSpPr>
              <p:nvPr/>
            </p:nvSpPr>
            <p:spPr bwMode="auto">
              <a:xfrm flipV="1">
                <a:off x="4383" y="1864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3375" name="Group 141"/>
              <p:cNvGrpSpPr>
                <a:grpSpLocks/>
              </p:cNvGrpSpPr>
              <p:nvPr/>
            </p:nvGrpSpPr>
            <p:grpSpPr bwMode="auto">
              <a:xfrm>
                <a:off x="4181" y="2997"/>
                <a:ext cx="833" cy="406"/>
                <a:chOff x="1157" y="2748"/>
                <a:chExt cx="833" cy="406"/>
              </a:xfrm>
            </p:grpSpPr>
            <p:sp>
              <p:nvSpPr>
                <p:cNvPr id="13376" name="Text Box 14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667" y="2754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dirty="0" err="1">
                      <a:solidFill>
                        <a:srgbClr val="C42500"/>
                      </a:solidFill>
                      <a:latin typeface="GOST type B" pitchFamily="34" charset="0"/>
                    </a:rPr>
                    <a:t>i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3377" name="Text Box 14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798" y="2923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3378" name="Text Box 14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157" y="2783"/>
                  <a:ext cx="307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А</a:t>
                  </a:r>
                  <a:r>
                    <a:rPr lang="en-US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 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3379" name="Text Box 14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86" y="2903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3380" name="Text Box 146"/>
                <p:cNvSpPr txBox="1">
                  <a:spLocks noChangeArrowheads="1"/>
                </p:cNvSpPr>
                <p:nvPr/>
              </p:nvSpPr>
              <p:spPr bwMode="auto">
                <a:xfrm>
                  <a:off x="1486" y="2748"/>
                  <a:ext cx="257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i="1" smtClean="0">
                      <a:solidFill>
                        <a:srgbClr val="C42500"/>
                      </a:solidFill>
                      <a:latin typeface="GOST type B" pitchFamily="34" charset="0"/>
                      <a:sym typeface="Symbol" pitchFamily="18" charset="2"/>
                    </a:rPr>
                    <a:t></a:t>
                  </a:r>
                </a:p>
              </p:txBody>
            </p:sp>
          </p:grpSp>
        </p:grpSp>
      </p:grpSp>
      <p:sp>
        <p:nvSpPr>
          <p:cNvPr id="18580" name="Rectangle 14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6763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Горизонтально 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проецирующая  прямая 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3200" b="1" dirty="0" smtClean="0">
                <a:solidFill>
                  <a:srgbClr val="4E03C9"/>
                </a:solidFill>
                <a:sym typeface="Symbol" pitchFamily="18" charset="2"/>
              </a:rPr>
              <a:t>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3000" b="1" baseline="-20000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grpSp>
        <p:nvGrpSpPr>
          <p:cNvPr id="13" name="Group 162"/>
          <p:cNvGrpSpPr>
            <a:grpSpLocks/>
          </p:cNvGrpSpPr>
          <p:nvPr/>
        </p:nvGrpSpPr>
        <p:grpSpPr bwMode="auto">
          <a:xfrm>
            <a:off x="1401764" y="1759701"/>
            <a:ext cx="1084263" cy="1803400"/>
            <a:chOff x="883" y="1096"/>
            <a:chExt cx="683" cy="1136"/>
          </a:xfrm>
        </p:grpSpPr>
        <p:sp>
          <p:nvSpPr>
            <p:cNvPr id="13347" name="Line 98"/>
            <p:cNvSpPr>
              <a:spLocks noChangeShapeType="1"/>
            </p:cNvSpPr>
            <p:nvPr/>
          </p:nvSpPr>
          <p:spPr bwMode="auto">
            <a:xfrm rot="19013867" flipV="1">
              <a:off x="945" y="1290"/>
              <a:ext cx="568" cy="605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3348" name="Group 161"/>
            <p:cNvGrpSpPr>
              <a:grpSpLocks/>
            </p:cNvGrpSpPr>
            <p:nvPr/>
          </p:nvGrpSpPr>
          <p:grpSpPr bwMode="auto">
            <a:xfrm>
              <a:off x="883" y="1667"/>
              <a:ext cx="683" cy="565"/>
              <a:chOff x="883" y="1667"/>
              <a:chExt cx="683" cy="565"/>
            </a:xfrm>
          </p:grpSpPr>
          <p:sp>
            <p:nvSpPr>
              <p:cNvPr id="13358" name="Line 66"/>
              <p:cNvSpPr>
                <a:spLocks noChangeAspect="1" noChangeShapeType="1"/>
              </p:cNvSpPr>
              <p:nvPr/>
            </p:nvSpPr>
            <p:spPr bwMode="auto">
              <a:xfrm>
                <a:off x="1239" y="1783"/>
                <a:ext cx="327" cy="449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3359" name="Group 68"/>
              <p:cNvGrpSpPr>
                <a:grpSpLocks/>
              </p:cNvGrpSpPr>
              <p:nvPr/>
            </p:nvGrpSpPr>
            <p:grpSpPr bwMode="auto">
              <a:xfrm>
                <a:off x="883" y="1667"/>
                <a:ext cx="334" cy="391"/>
                <a:chOff x="1200" y="1488"/>
                <a:chExt cx="352" cy="412"/>
              </a:xfrm>
            </p:grpSpPr>
            <p:sp>
              <p:nvSpPr>
                <p:cNvPr id="13364" name="Text Box 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А</a:t>
                  </a:r>
                </a:p>
              </p:txBody>
            </p:sp>
            <p:sp>
              <p:nvSpPr>
                <p:cNvPr id="13365" name="Text Box 7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3360" name="Oval 86"/>
              <p:cNvSpPr>
                <a:spLocks noChangeAspect="1" noChangeArrowheads="1"/>
              </p:cNvSpPr>
              <p:nvPr/>
            </p:nvSpPr>
            <p:spPr bwMode="auto">
              <a:xfrm>
                <a:off x="1195" y="1729"/>
                <a:ext cx="68" cy="68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3361" name="Group 151"/>
              <p:cNvGrpSpPr>
                <a:grpSpLocks noChangeAspect="1"/>
              </p:cNvGrpSpPr>
              <p:nvPr/>
            </p:nvGrpSpPr>
            <p:grpSpPr bwMode="auto">
              <a:xfrm rot="-7476000">
                <a:off x="1329" y="1925"/>
                <a:ext cx="81" cy="74"/>
                <a:chOff x="2628" y="2492"/>
                <a:chExt cx="45" cy="41"/>
              </a:xfrm>
            </p:grpSpPr>
            <p:sp>
              <p:nvSpPr>
                <p:cNvPr id="13362" name="Line 152"/>
                <p:cNvSpPr>
                  <a:spLocks noChangeAspect="1" noChangeShapeType="1"/>
                </p:cNvSpPr>
                <p:nvPr/>
              </p:nvSpPr>
              <p:spPr bwMode="auto">
                <a:xfrm>
                  <a:off x="2628" y="2492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3363" name="Line 15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30" y="2520"/>
                  <a:ext cx="35" cy="13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3349" name="Group 160"/>
            <p:cNvGrpSpPr>
              <a:grpSpLocks/>
            </p:cNvGrpSpPr>
            <p:nvPr/>
          </p:nvGrpSpPr>
          <p:grpSpPr bwMode="auto">
            <a:xfrm>
              <a:off x="992" y="1096"/>
              <a:ext cx="571" cy="521"/>
              <a:chOff x="992" y="1096"/>
              <a:chExt cx="571" cy="521"/>
            </a:xfrm>
          </p:grpSpPr>
          <p:grpSp>
            <p:nvGrpSpPr>
              <p:cNvPr id="13350" name="Group 78"/>
              <p:cNvGrpSpPr>
                <a:grpSpLocks/>
              </p:cNvGrpSpPr>
              <p:nvPr/>
            </p:nvGrpSpPr>
            <p:grpSpPr bwMode="auto">
              <a:xfrm>
                <a:off x="992" y="1096"/>
                <a:ext cx="259" cy="365"/>
                <a:chOff x="1319" y="1535"/>
                <a:chExt cx="259" cy="365"/>
              </a:xfrm>
            </p:grpSpPr>
            <p:sp>
              <p:nvSpPr>
                <p:cNvPr id="13356" name="Text Box 7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19" y="1535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dirty="0" err="1">
                      <a:solidFill>
                        <a:srgbClr val="C42500"/>
                      </a:solidFill>
                      <a:latin typeface="GOST type B" pitchFamily="34" charset="0"/>
                    </a:rPr>
                    <a:t>i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3357" name="Text Box 8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3351" name="Line 81"/>
              <p:cNvSpPr>
                <a:spLocks noChangeAspect="1" noChangeShapeType="1"/>
              </p:cNvSpPr>
              <p:nvPr/>
            </p:nvSpPr>
            <p:spPr bwMode="auto">
              <a:xfrm>
                <a:off x="1225" y="1153"/>
                <a:ext cx="338" cy="464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3353" name="Group 157"/>
              <p:cNvGrpSpPr>
                <a:grpSpLocks noChangeAspect="1"/>
              </p:cNvGrpSpPr>
              <p:nvPr/>
            </p:nvGrpSpPr>
            <p:grpSpPr bwMode="auto">
              <a:xfrm rot="-7476000">
                <a:off x="1346" y="1345"/>
                <a:ext cx="81" cy="63"/>
                <a:chOff x="2533" y="2425"/>
                <a:chExt cx="45" cy="35"/>
              </a:xfrm>
            </p:grpSpPr>
            <p:sp>
              <p:nvSpPr>
                <p:cNvPr id="13354" name="Line 158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3355" name="Line 15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20" name="Group 164"/>
          <p:cNvGrpSpPr>
            <a:grpSpLocks/>
          </p:cNvGrpSpPr>
          <p:nvPr/>
        </p:nvGrpSpPr>
        <p:grpSpPr bwMode="auto">
          <a:xfrm>
            <a:off x="2100983" y="3891681"/>
            <a:ext cx="1184275" cy="1176338"/>
            <a:chOff x="1337" y="2457"/>
            <a:chExt cx="746" cy="741"/>
          </a:xfrm>
        </p:grpSpPr>
        <p:sp>
          <p:nvSpPr>
            <p:cNvPr id="13336" name="Text Box 135"/>
            <p:cNvSpPr txBox="1">
              <a:spLocks noChangeAspect="1" noChangeArrowheads="1"/>
            </p:cNvSpPr>
            <p:nvPr/>
          </p:nvSpPr>
          <p:spPr bwMode="auto">
            <a:xfrm>
              <a:off x="1483" y="2925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1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  <p:grpSp>
          <p:nvGrpSpPr>
            <p:cNvPr id="13337" name="Group 163"/>
            <p:cNvGrpSpPr>
              <a:grpSpLocks/>
            </p:cNvGrpSpPr>
            <p:nvPr/>
          </p:nvGrpSpPr>
          <p:grpSpPr bwMode="auto">
            <a:xfrm>
              <a:off x="1337" y="2457"/>
              <a:ext cx="746" cy="741"/>
              <a:chOff x="1337" y="2457"/>
              <a:chExt cx="746" cy="741"/>
            </a:xfrm>
          </p:grpSpPr>
          <p:sp>
            <p:nvSpPr>
              <p:cNvPr id="13338" name="Line 85"/>
              <p:cNvSpPr>
                <a:spLocks noChangeAspect="1" noChangeShapeType="1"/>
              </p:cNvSpPr>
              <p:nvPr/>
            </p:nvSpPr>
            <p:spPr bwMode="auto">
              <a:xfrm>
                <a:off x="1561" y="2457"/>
                <a:ext cx="1" cy="369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3339" name="Group 154"/>
              <p:cNvGrpSpPr>
                <a:grpSpLocks noChangeAspect="1"/>
              </p:cNvGrpSpPr>
              <p:nvPr/>
            </p:nvGrpSpPr>
            <p:grpSpPr bwMode="auto">
              <a:xfrm rot="5400000">
                <a:off x="1521" y="2588"/>
                <a:ext cx="81" cy="63"/>
                <a:chOff x="2533" y="2425"/>
                <a:chExt cx="45" cy="35"/>
              </a:xfrm>
            </p:grpSpPr>
            <p:sp>
              <p:nvSpPr>
                <p:cNvPr id="13345" name="Line 155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3346" name="Line 15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13340" name="Text Box 132"/>
              <p:cNvSpPr txBox="1">
                <a:spLocks noChangeAspect="1" noChangeArrowheads="1"/>
              </p:cNvSpPr>
              <p:nvPr/>
            </p:nvSpPr>
            <p:spPr bwMode="auto">
              <a:xfrm>
                <a:off x="1760" y="2783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 err="1">
                    <a:solidFill>
                      <a:srgbClr val="C42500"/>
                    </a:solidFill>
                    <a:latin typeface="GOST type B" pitchFamily="34" charset="0"/>
                  </a:rPr>
                  <a:t>i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3341" name="Text Box 133"/>
              <p:cNvSpPr txBox="1">
                <a:spLocks noChangeAspect="1" noChangeArrowheads="1"/>
              </p:cNvSpPr>
              <p:nvPr/>
            </p:nvSpPr>
            <p:spPr bwMode="auto">
              <a:xfrm>
                <a:off x="1891" y="2952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3342" name="Text Box 134"/>
              <p:cNvSpPr txBox="1">
                <a:spLocks noChangeAspect="1" noChangeArrowheads="1"/>
              </p:cNvSpPr>
              <p:nvPr/>
            </p:nvSpPr>
            <p:spPr bwMode="auto">
              <a:xfrm>
                <a:off x="1337" y="2830"/>
                <a:ext cx="32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А</a:t>
                </a:r>
                <a:r>
                  <a:rPr lang="en-US" altLang="ru-RU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 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3343" name="Text Box 136"/>
              <p:cNvSpPr txBox="1">
                <a:spLocks noChangeArrowheads="1"/>
              </p:cNvSpPr>
              <p:nvPr/>
            </p:nvSpPr>
            <p:spPr bwMode="auto">
              <a:xfrm>
                <a:off x="1579" y="2777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i="1" smtClean="0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</a:t>
                </a:r>
              </a:p>
            </p:txBody>
          </p:sp>
          <p:sp>
            <p:nvSpPr>
              <p:cNvPr id="13344" name="Oval 97"/>
              <p:cNvSpPr>
                <a:spLocks noChangeAspect="1" noChangeArrowheads="1"/>
              </p:cNvSpPr>
              <p:nvPr/>
            </p:nvSpPr>
            <p:spPr bwMode="auto">
              <a:xfrm>
                <a:off x="1527" y="2788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3330" name="Oval 95"/>
          <p:cNvSpPr>
            <a:spLocks noChangeAspect="1" noChangeArrowheads="1"/>
          </p:cNvSpPr>
          <p:nvPr/>
        </p:nvSpPr>
        <p:spPr bwMode="auto">
          <a:xfrm>
            <a:off x="2374509" y="3437660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3331" name="Group 125"/>
          <p:cNvGrpSpPr>
            <a:grpSpLocks/>
          </p:cNvGrpSpPr>
          <p:nvPr/>
        </p:nvGrpSpPr>
        <p:grpSpPr bwMode="auto">
          <a:xfrm rot="1138431">
            <a:off x="1731095" y="4933510"/>
            <a:ext cx="728663" cy="520700"/>
            <a:chOff x="1392" y="3534"/>
            <a:chExt cx="459" cy="328"/>
          </a:xfrm>
        </p:grpSpPr>
        <p:sp>
          <p:nvSpPr>
            <p:cNvPr id="13334" name="Text Box 126"/>
            <p:cNvSpPr txBox="1">
              <a:spLocks noChangeAspect="1" noChangeArrowheads="1"/>
            </p:cNvSpPr>
            <p:nvPr/>
          </p:nvSpPr>
          <p:spPr bwMode="auto">
            <a:xfrm rot="-851333">
              <a:off x="1392" y="3534"/>
              <a:ext cx="380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800" b="1" smtClean="0">
                  <a:solidFill>
                    <a:prstClr val="black"/>
                  </a:solidFill>
                  <a:latin typeface="GOST type B" pitchFamily="34" charset="0"/>
                </a:rPr>
                <a:t>П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3335" name="Text Box 127"/>
            <p:cNvSpPr txBox="1">
              <a:spLocks noChangeAspect="1" noChangeArrowheads="1"/>
            </p:cNvSpPr>
            <p:nvPr/>
          </p:nvSpPr>
          <p:spPr bwMode="auto">
            <a:xfrm rot="-851333">
              <a:off x="1537" y="3632"/>
              <a:ext cx="314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prstClr val="black"/>
                  </a:solidFill>
                  <a:latin typeface="GOST type B" pitchFamily="34" charset="0"/>
                </a:rPr>
                <a:t>1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sp>
        <p:nvSpPr>
          <p:cNvPr id="18471" name="Oval 39"/>
          <p:cNvSpPr>
            <a:spLocks noChangeAspect="1" noChangeArrowheads="1"/>
          </p:cNvSpPr>
          <p:nvPr/>
        </p:nvSpPr>
        <p:spPr bwMode="auto">
          <a:xfrm flipV="1">
            <a:off x="5194012" y="4527442"/>
            <a:ext cx="107950" cy="107950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333" name="Text Box 170"/>
          <p:cNvSpPr txBox="1">
            <a:spLocks noChangeArrowheads="1"/>
          </p:cNvSpPr>
          <p:nvPr/>
        </p:nvSpPr>
        <p:spPr bwMode="auto">
          <a:xfrm>
            <a:off x="1" y="5556672"/>
            <a:ext cx="8172400" cy="117262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Прямая перпендикулярна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</a:t>
            </a:r>
            <a:r>
              <a:rPr lang="ru-RU" altLang="ru-RU" sz="2000" dirty="0" smtClean="0">
                <a:solidFill>
                  <a:prstClr val="black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, поэтому ее горизонтальная проекция  </a:t>
            </a:r>
            <a:r>
              <a:rPr lang="en-US" altLang="ru-RU" sz="2000" b="1" i="1" dirty="0" err="1">
                <a:solidFill>
                  <a:srgbClr val="800080"/>
                </a:solidFill>
                <a:latin typeface="GOST type B" pitchFamily="34" charset="0"/>
              </a:rPr>
              <a:t>i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вырождается в точку. Относительно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</a:t>
            </a:r>
            <a:r>
              <a:rPr lang="en-US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прямая параллельна и изображается на этих плоскостях проекций в натуральную величину. Проекция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i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ru-RU" altLang="ru-RU" sz="1800" b="1" baseline="-20000" dirty="0" smtClean="0">
                <a:solidFill>
                  <a:srgbClr val="800080"/>
                </a:solidFill>
                <a:latin typeface="Arial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перпендикулярна оси координат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6" name="TextBox 85"/>
              <p:cNvSpPr txBox="1"/>
              <p:nvPr/>
            </p:nvSpPr>
            <p:spPr>
              <a:xfrm>
                <a:off x="6372200" y="2212568"/>
                <a:ext cx="2664296" cy="2185214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rgbClr val="C00000"/>
                    </a:solidFill>
                  </a:rPr>
                  <a:t>i</a:t>
                </a:r>
                <a:r>
                  <a:rPr lang="en-US" sz="2800" dirty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</a:rPr>
                  <a:t>;</a:t>
                </a:r>
                <a:endParaRPr lang="en-US" sz="2800" dirty="0" smtClean="0">
                  <a:solidFill>
                    <a:srgbClr val="C00000"/>
                  </a:solidFill>
                </a:endParaRPr>
              </a:p>
              <a:p>
                <a:endParaRPr lang="ru-RU" sz="2800" dirty="0" smtClean="0">
                  <a:solidFill>
                    <a:srgbClr val="C00000"/>
                  </a:solidFill>
                </a:endParaRPr>
              </a:p>
              <a:p>
                <a:r>
                  <a:rPr lang="en-US" sz="2800" dirty="0">
                    <a:solidFill>
                      <a:srgbClr val="C00000"/>
                    </a:solidFill>
                    <a:cs typeface="Lucida Sans Unicode"/>
                  </a:rPr>
                  <a:t/>
                </a:r>
                <a:r>
                  <a:rPr lang="en-US" sz="2800" dirty="0" err="1" smtClean="0">
                    <a:solidFill>
                      <a:srgbClr val="C00000"/>
                    </a:solidFill>
                    <a:cs typeface="Lucida Sans Unicode"/>
                  </a:rPr>
                  <a:t>i</a:t>
                </a:r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3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-Н.В.</a:t>
                </a: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/>
                </a:r>
              </a:p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А</a:t>
                </a:r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∊</a:t>
                </a:r>
                <a:r>
                  <a:rPr lang="en-US" sz="2800" dirty="0" err="1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i</a:t>
                </a:r>
                <a:r>
                  <a:rPr lang="en-US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А</m:t>
                        </m:r>
                      </m:e>
                      <m:sub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Arial"/>
                    <a:cs typeface="Arial"/>
                  </a:rPr>
                  <a:t>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𝑖</m:t>
                        </m:r>
                      </m:e>
                      <m:sub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endParaRPr lang="ru-RU" sz="28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2212568"/>
                <a:ext cx="2664296" cy="2185214"/>
              </a:xfrm>
              <a:prstGeom prst="rect">
                <a:avLst/>
              </a:prstGeom>
              <a:blipFill rotWithShape="1">
                <a:blip r:embed="rId2"/>
                <a:stretch>
                  <a:fillRect l="-4318" t="-3878" b="-6925"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82615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  <p:bldP spid="13323" grpId="0" animBg="1"/>
      <p:bldP spid="13324" grpId="0"/>
      <p:bldP spid="13330" grpId="0" animBg="1"/>
      <p:bldP spid="18471" grpId="0" animBg="1"/>
      <p:bldP spid="1847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214282" y="5500702"/>
            <a:ext cx="8140836" cy="12001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Прямая перпендикулярна фронтальной плоскости проекций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ru-RU" altLang="ru-RU" sz="20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 параллельна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</a:t>
            </a:r>
            <a:r>
              <a:rPr lang="en-US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. Фронтальная проекция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j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 </a:t>
            </a:r>
            <a:r>
              <a:rPr lang="ru-RU" altLang="ru-RU" sz="2000" dirty="0" smtClean="0">
                <a:solidFill>
                  <a:prstClr val="black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вырождается в точку. На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Arial" charset="0"/>
              </a:rPr>
              <a:t>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</a:t>
            </a:r>
            <a:r>
              <a:rPr lang="en-US" altLang="ru-RU" sz="2000" dirty="0" smtClean="0">
                <a:solidFill>
                  <a:prstClr val="black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прямая проецируется в натуральную величину. Проекция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j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 </a:t>
            </a:r>
            <a:r>
              <a:rPr lang="ru-RU" altLang="ru-RU" sz="1800" b="1" baseline="-20000" dirty="0" smtClean="0">
                <a:solidFill>
                  <a:srgbClr val="800080"/>
                </a:solidFill>
                <a:latin typeface="Arial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перпендикулярна оси координат 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х</a:t>
            </a:r>
          </a:p>
        </p:txBody>
      </p:sp>
      <p:sp>
        <p:nvSpPr>
          <p:cNvPr id="14339" name="Text Box 32"/>
          <p:cNvSpPr txBox="1">
            <a:spLocks noChangeArrowheads="1"/>
          </p:cNvSpPr>
          <p:nvPr/>
        </p:nvSpPr>
        <p:spPr bwMode="auto">
          <a:xfrm>
            <a:off x="126503" y="1020335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14340" name="Text Box 33"/>
          <p:cNvSpPr txBox="1">
            <a:spLocks noChangeArrowheads="1"/>
          </p:cNvSpPr>
          <p:nvPr/>
        </p:nvSpPr>
        <p:spPr bwMode="auto">
          <a:xfrm>
            <a:off x="4799161" y="1030288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grpSp>
        <p:nvGrpSpPr>
          <p:cNvPr id="14341" name="Group 121"/>
          <p:cNvGrpSpPr>
            <a:grpSpLocks/>
          </p:cNvGrpSpPr>
          <p:nvPr/>
        </p:nvGrpSpPr>
        <p:grpSpPr bwMode="auto">
          <a:xfrm>
            <a:off x="0" y="1517650"/>
            <a:ext cx="4764088" cy="4005263"/>
            <a:chOff x="0" y="956"/>
            <a:chExt cx="3001" cy="2523"/>
          </a:xfrm>
        </p:grpSpPr>
        <p:sp>
          <p:nvSpPr>
            <p:cNvPr id="14416" name="AutoShape 40"/>
            <p:cNvSpPr>
              <a:spLocks noChangeAspect="1" noChangeArrowheads="1"/>
            </p:cNvSpPr>
            <p:nvPr/>
          </p:nvSpPr>
          <p:spPr bwMode="auto">
            <a:xfrm flipH="1">
              <a:off x="371" y="2352"/>
              <a:ext cx="2630" cy="1127"/>
            </a:xfrm>
            <a:prstGeom prst="parallelogram">
              <a:avLst>
                <a:gd name="adj" fmla="val 7090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4417" name="Group 41"/>
            <p:cNvGrpSpPr>
              <a:grpSpLocks/>
            </p:cNvGrpSpPr>
            <p:nvPr/>
          </p:nvGrpSpPr>
          <p:grpSpPr bwMode="auto">
            <a:xfrm>
              <a:off x="0" y="2085"/>
              <a:ext cx="373" cy="288"/>
              <a:chOff x="384" y="2345"/>
              <a:chExt cx="373" cy="288"/>
            </a:xfrm>
          </p:grpSpPr>
          <p:sp>
            <p:nvSpPr>
              <p:cNvPr id="14423" name="Line 42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424" name="Text Box 43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prstClr val="black"/>
                    </a:solidFill>
                    <a:latin typeface="GOST type B" pitchFamily="34" charset="0"/>
                  </a:rPr>
                  <a:t>x</a:t>
                </a:r>
                <a:endParaRPr lang="ru-RU" altLang="ru-RU" sz="18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4418" name="Group 120"/>
            <p:cNvGrpSpPr>
              <a:grpSpLocks/>
            </p:cNvGrpSpPr>
            <p:nvPr/>
          </p:nvGrpSpPr>
          <p:grpSpPr bwMode="auto">
            <a:xfrm>
              <a:off x="351" y="956"/>
              <a:ext cx="1852" cy="1397"/>
              <a:chOff x="351" y="956"/>
              <a:chExt cx="1852" cy="1397"/>
            </a:xfrm>
          </p:grpSpPr>
          <p:sp>
            <p:nvSpPr>
              <p:cNvPr id="14419" name="Rectangle 39"/>
              <p:cNvSpPr>
                <a:spLocks noChangeAspect="1" noChangeArrowheads="1"/>
              </p:cNvSpPr>
              <p:nvPr/>
            </p:nvSpPr>
            <p:spPr bwMode="auto">
              <a:xfrm>
                <a:off x="373" y="1008"/>
                <a:ext cx="1830" cy="1345"/>
              </a:xfrm>
              <a:prstGeom prst="rect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grpSp>
            <p:nvGrpSpPr>
              <p:cNvPr id="14420" name="Group 44"/>
              <p:cNvGrpSpPr>
                <a:grpSpLocks/>
              </p:cNvGrpSpPr>
              <p:nvPr/>
            </p:nvGrpSpPr>
            <p:grpSpPr bwMode="auto">
              <a:xfrm>
                <a:off x="351" y="956"/>
                <a:ext cx="467" cy="337"/>
                <a:chOff x="345" y="598"/>
                <a:chExt cx="467" cy="337"/>
              </a:xfrm>
            </p:grpSpPr>
            <p:sp>
              <p:nvSpPr>
                <p:cNvPr id="14421" name="Text Box 4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45" y="598"/>
                  <a:ext cx="389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8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П</a:t>
                  </a:r>
                  <a:endParaRPr lang="ru-RU" altLang="ru-RU" sz="24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4422" name="Text Box 4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90" y="723"/>
                  <a:ext cx="322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600" b="1" i="1" smtClean="0">
                      <a:solidFill>
                        <a:prstClr val="black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</p:grpSp>
      </p:grpSp>
      <p:grpSp>
        <p:nvGrpSpPr>
          <p:cNvPr id="14342" name="Group 75"/>
          <p:cNvGrpSpPr>
            <a:grpSpLocks/>
          </p:cNvGrpSpPr>
          <p:nvPr/>
        </p:nvGrpSpPr>
        <p:grpSpPr bwMode="auto">
          <a:xfrm rot="644231">
            <a:off x="1790700" y="5010150"/>
            <a:ext cx="728663" cy="520700"/>
            <a:chOff x="1392" y="3534"/>
            <a:chExt cx="459" cy="328"/>
          </a:xfrm>
        </p:grpSpPr>
        <p:sp>
          <p:nvSpPr>
            <p:cNvPr id="14414" name="Text Box 76"/>
            <p:cNvSpPr txBox="1">
              <a:spLocks noChangeAspect="1" noChangeArrowheads="1"/>
            </p:cNvSpPr>
            <p:nvPr/>
          </p:nvSpPr>
          <p:spPr bwMode="auto">
            <a:xfrm rot="-851333">
              <a:off x="1392" y="3534"/>
              <a:ext cx="380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800" b="1" smtClean="0">
                  <a:solidFill>
                    <a:prstClr val="black"/>
                  </a:solidFill>
                  <a:latin typeface="GOST type B" pitchFamily="34" charset="0"/>
                </a:rPr>
                <a:t>П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4415" name="Text Box 77"/>
            <p:cNvSpPr txBox="1">
              <a:spLocks noChangeAspect="1" noChangeArrowheads="1"/>
            </p:cNvSpPr>
            <p:nvPr/>
          </p:nvSpPr>
          <p:spPr bwMode="auto">
            <a:xfrm rot="-851333">
              <a:off x="1537" y="3632"/>
              <a:ext cx="314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prstClr val="black"/>
                  </a:solidFill>
                  <a:latin typeface="GOST type B" pitchFamily="34" charset="0"/>
                </a:rPr>
                <a:t>1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sp>
        <p:nvSpPr>
          <p:cNvPr id="14343" name="Line 58"/>
          <p:cNvSpPr>
            <a:spLocks noChangeShapeType="1"/>
          </p:cNvSpPr>
          <p:nvPr/>
        </p:nvSpPr>
        <p:spPr bwMode="auto">
          <a:xfrm rot="16665869" flipV="1">
            <a:off x="2093564" y="3127106"/>
            <a:ext cx="652021" cy="648466"/>
          </a:xfrm>
          <a:prstGeom prst="line">
            <a:avLst/>
          </a:prstGeom>
          <a:noFill/>
          <a:ln w="3810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" name="Group 131"/>
          <p:cNvGrpSpPr>
            <a:grpSpLocks/>
          </p:cNvGrpSpPr>
          <p:nvPr/>
        </p:nvGrpSpPr>
        <p:grpSpPr bwMode="auto">
          <a:xfrm>
            <a:off x="1946275" y="2819400"/>
            <a:ext cx="292100" cy="1308100"/>
            <a:chOff x="1226" y="1776"/>
            <a:chExt cx="184" cy="824"/>
          </a:xfrm>
        </p:grpSpPr>
        <p:sp>
          <p:nvSpPr>
            <p:cNvPr id="14412" name="Line 48"/>
            <p:cNvSpPr>
              <a:spLocks noChangeAspect="1" noChangeShapeType="1"/>
            </p:cNvSpPr>
            <p:nvPr/>
          </p:nvSpPr>
          <p:spPr bwMode="auto">
            <a:xfrm>
              <a:off x="1228" y="1776"/>
              <a:ext cx="0" cy="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4413" name="Line 61"/>
            <p:cNvSpPr>
              <a:spLocks noChangeAspect="1" noChangeShapeType="1"/>
            </p:cNvSpPr>
            <p:nvPr/>
          </p:nvSpPr>
          <p:spPr bwMode="auto">
            <a:xfrm>
              <a:off x="1226" y="2347"/>
              <a:ext cx="184" cy="2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4345" name="Text Box 63"/>
          <p:cNvSpPr txBox="1">
            <a:spLocks noChangeAspect="1" noChangeArrowheads="1"/>
          </p:cNvSpPr>
          <p:nvPr/>
        </p:nvSpPr>
        <p:spPr bwMode="auto">
          <a:xfrm>
            <a:off x="2655888" y="3180430"/>
            <a:ext cx="5095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>
                <a:solidFill>
                  <a:srgbClr val="4E03C9"/>
                </a:solidFill>
                <a:latin typeface="GOST type B" pitchFamily="34" charset="0"/>
              </a:rPr>
              <a:t>j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sp>
        <p:nvSpPr>
          <p:cNvPr id="14346" name="Text Box 66"/>
          <p:cNvSpPr txBox="1">
            <a:spLocks noChangeAspect="1" noChangeArrowheads="1"/>
          </p:cNvSpPr>
          <p:nvPr/>
        </p:nvSpPr>
        <p:spPr bwMode="auto">
          <a:xfrm>
            <a:off x="2154654" y="2735678"/>
            <a:ext cx="5095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 smtClean="0">
                <a:solidFill>
                  <a:srgbClr val="4E03C9"/>
                </a:solidFill>
                <a:latin typeface="GOST type B" pitchFamily="34" charset="0"/>
              </a:rPr>
              <a:t>B</a:t>
            </a:r>
            <a:endParaRPr lang="ru-RU" altLang="ru-RU" b="1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sp>
        <p:nvSpPr>
          <p:cNvPr id="14347" name="Line 11"/>
          <p:cNvSpPr>
            <a:spLocks noChangeAspect="1" noChangeShapeType="1"/>
          </p:cNvSpPr>
          <p:nvPr/>
        </p:nvSpPr>
        <p:spPr bwMode="auto">
          <a:xfrm flipH="1" flipV="1">
            <a:off x="3836230" y="3064431"/>
            <a:ext cx="203438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348" name="Text Box 12"/>
          <p:cNvSpPr txBox="1">
            <a:spLocks noChangeAspect="1" noChangeArrowheads="1"/>
          </p:cNvSpPr>
          <p:nvPr/>
        </p:nvSpPr>
        <p:spPr bwMode="auto">
          <a:xfrm flipV="1">
            <a:off x="3836231" y="3031093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grpSp>
        <p:nvGrpSpPr>
          <p:cNvPr id="8" name="Group 133"/>
          <p:cNvGrpSpPr>
            <a:grpSpLocks/>
          </p:cNvGrpSpPr>
          <p:nvPr/>
        </p:nvGrpSpPr>
        <p:grpSpPr bwMode="auto">
          <a:xfrm>
            <a:off x="4268031" y="3435906"/>
            <a:ext cx="817562" cy="776287"/>
            <a:chOff x="3921" y="2177"/>
            <a:chExt cx="515" cy="489"/>
          </a:xfrm>
        </p:grpSpPr>
        <p:grpSp>
          <p:nvGrpSpPr>
            <p:cNvPr id="14408" name="Group 8"/>
            <p:cNvGrpSpPr>
              <a:grpSpLocks/>
            </p:cNvGrpSpPr>
            <p:nvPr/>
          </p:nvGrpSpPr>
          <p:grpSpPr bwMode="auto">
            <a:xfrm>
              <a:off x="3921" y="2177"/>
              <a:ext cx="410" cy="291"/>
              <a:chOff x="3198" y="1069"/>
              <a:chExt cx="410" cy="291"/>
            </a:xfrm>
          </p:grpSpPr>
          <p:sp>
            <p:nvSpPr>
              <p:cNvPr id="14410" name="Rectangle 9"/>
              <p:cNvSpPr>
                <a:spLocks noChangeArrowheads="1"/>
              </p:cNvSpPr>
              <p:nvPr/>
            </p:nvSpPr>
            <p:spPr bwMode="auto">
              <a:xfrm>
                <a:off x="3205" y="1069"/>
                <a:ext cx="40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dirty="0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4411" name="Line 10"/>
              <p:cNvSpPr>
                <a:spLocks noChangeShapeType="1"/>
              </p:cNvSpPr>
              <p:nvPr/>
            </p:nvSpPr>
            <p:spPr bwMode="auto">
              <a:xfrm>
                <a:off x="3198" y="1313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4409" name="Line 15"/>
            <p:cNvSpPr>
              <a:spLocks noChangeShapeType="1"/>
            </p:cNvSpPr>
            <p:nvPr/>
          </p:nvSpPr>
          <p:spPr bwMode="auto">
            <a:xfrm>
              <a:off x="4268" y="2414"/>
              <a:ext cx="168" cy="252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10" name="Group 132"/>
          <p:cNvGrpSpPr>
            <a:grpSpLocks/>
          </p:cNvGrpSpPr>
          <p:nvPr/>
        </p:nvGrpSpPr>
        <p:grpSpPr bwMode="auto">
          <a:xfrm>
            <a:off x="4287080" y="1644650"/>
            <a:ext cx="1330325" cy="3262312"/>
            <a:chOff x="3946" y="1029"/>
            <a:chExt cx="838" cy="2055"/>
          </a:xfrm>
        </p:grpSpPr>
        <p:sp>
          <p:nvSpPr>
            <p:cNvPr id="14389" name="Line 13"/>
            <p:cNvSpPr>
              <a:spLocks noChangeAspect="1" noChangeShapeType="1"/>
            </p:cNvSpPr>
            <p:nvPr/>
          </p:nvSpPr>
          <p:spPr bwMode="auto">
            <a:xfrm flipV="1">
              <a:off x="4437" y="1435"/>
              <a:ext cx="0" cy="1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4390" name="Group 17"/>
            <p:cNvGrpSpPr>
              <a:grpSpLocks/>
            </p:cNvGrpSpPr>
            <p:nvPr/>
          </p:nvGrpSpPr>
          <p:grpSpPr bwMode="auto">
            <a:xfrm>
              <a:off x="4427" y="2112"/>
              <a:ext cx="313" cy="422"/>
              <a:chOff x="1200" y="1590"/>
              <a:chExt cx="313" cy="422"/>
            </a:xfrm>
          </p:grpSpPr>
          <p:sp>
            <p:nvSpPr>
              <p:cNvPr id="14406" name="Text Box 18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590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B</a:t>
                </a:r>
                <a:endParaRPr lang="ru-RU" altLang="ru-RU" b="1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4407" name="Text Box 19"/>
              <p:cNvSpPr txBox="1">
                <a:spLocks noChangeAspect="1" noChangeArrowheads="1"/>
              </p:cNvSpPr>
              <p:nvPr/>
            </p:nvSpPr>
            <p:spPr bwMode="auto">
              <a:xfrm>
                <a:off x="1321" y="1781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4391" name="Group 20"/>
            <p:cNvGrpSpPr>
              <a:grpSpLocks/>
            </p:cNvGrpSpPr>
            <p:nvPr/>
          </p:nvGrpSpPr>
          <p:grpSpPr bwMode="auto">
            <a:xfrm>
              <a:off x="4432" y="2684"/>
              <a:ext cx="352" cy="400"/>
              <a:chOff x="1200" y="1488"/>
              <a:chExt cx="352" cy="400"/>
            </a:xfrm>
          </p:grpSpPr>
          <p:sp>
            <p:nvSpPr>
              <p:cNvPr id="14404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j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4405" name="Text Box 22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4392" name="Arc 24"/>
            <p:cNvSpPr>
              <a:spLocks/>
            </p:cNvSpPr>
            <p:nvPr/>
          </p:nvSpPr>
          <p:spPr bwMode="auto">
            <a:xfrm>
              <a:off x="4439" y="1784"/>
              <a:ext cx="151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4393" name="Oval 25"/>
            <p:cNvSpPr>
              <a:spLocks noChangeAspect="1" noChangeArrowheads="1"/>
            </p:cNvSpPr>
            <p:nvPr/>
          </p:nvSpPr>
          <p:spPr bwMode="auto">
            <a:xfrm>
              <a:off x="4486" y="1863"/>
              <a:ext cx="25" cy="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4394" name="Line 26"/>
            <p:cNvSpPr>
              <a:spLocks noChangeShapeType="1"/>
            </p:cNvSpPr>
            <p:nvPr/>
          </p:nvSpPr>
          <p:spPr bwMode="auto">
            <a:xfrm rot="19093607" flipV="1">
              <a:off x="4235" y="2308"/>
              <a:ext cx="401" cy="447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4396" name="Oval 99"/>
            <p:cNvSpPr>
              <a:spLocks noChangeAspect="1" noChangeArrowheads="1"/>
            </p:cNvSpPr>
            <p:nvPr/>
          </p:nvSpPr>
          <p:spPr bwMode="auto">
            <a:xfrm flipV="1">
              <a:off x="4404" y="2342"/>
              <a:ext cx="68" cy="68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4397" name="Group 105"/>
            <p:cNvGrpSpPr>
              <a:grpSpLocks/>
            </p:cNvGrpSpPr>
            <p:nvPr/>
          </p:nvGrpSpPr>
          <p:grpSpPr bwMode="auto">
            <a:xfrm>
              <a:off x="3946" y="1029"/>
              <a:ext cx="832" cy="679"/>
              <a:chOff x="766" y="1373"/>
              <a:chExt cx="832" cy="679"/>
            </a:xfrm>
          </p:grpSpPr>
          <p:sp>
            <p:nvSpPr>
              <p:cNvPr id="14398" name="Text Box 106"/>
              <p:cNvSpPr txBox="1">
                <a:spLocks noChangeAspect="1" noChangeArrowheads="1"/>
              </p:cNvSpPr>
              <p:nvPr/>
            </p:nvSpPr>
            <p:spPr bwMode="auto">
              <a:xfrm>
                <a:off x="1264" y="1373"/>
                <a:ext cx="24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j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4399" name="Text Box 107"/>
              <p:cNvSpPr txBox="1">
                <a:spLocks noChangeAspect="1" noChangeArrowheads="1"/>
              </p:cNvSpPr>
              <p:nvPr/>
            </p:nvSpPr>
            <p:spPr bwMode="auto">
              <a:xfrm>
                <a:off x="1416" y="1533"/>
                <a:ext cx="18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grpSp>
            <p:nvGrpSpPr>
              <p:cNvPr id="14400" name="Group 108"/>
              <p:cNvGrpSpPr>
                <a:grpSpLocks/>
              </p:cNvGrpSpPr>
              <p:nvPr/>
            </p:nvGrpSpPr>
            <p:grpSpPr bwMode="auto">
              <a:xfrm>
                <a:off x="766" y="1373"/>
                <a:ext cx="375" cy="679"/>
                <a:chOff x="699" y="1373"/>
                <a:chExt cx="375" cy="679"/>
              </a:xfrm>
            </p:grpSpPr>
            <p:sp>
              <p:nvSpPr>
                <p:cNvPr id="14402" name="Text Box 10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699" y="1373"/>
                  <a:ext cx="247" cy="6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В </a:t>
                  </a:r>
                </a:p>
              </p:txBody>
            </p:sp>
            <p:sp>
              <p:nvSpPr>
                <p:cNvPr id="14403" name="Text Box 11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868" y="1539"/>
                  <a:ext cx="20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4401" name="Text Box 111"/>
              <p:cNvSpPr txBox="1">
                <a:spLocks noChangeArrowheads="1"/>
              </p:cNvSpPr>
              <p:nvPr/>
            </p:nvSpPr>
            <p:spPr bwMode="auto">
              <a:xfrm>
                <a:off x="1120" y="1393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i="1" dirty="0" smtClean="0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</a:t>
                </a:r>
              </a:p>
            </p:txBody>
          </p:sp>
        </p:grpSp>
      </p:grpSp>
      <p:sp>
        <p:nvSpPr>
          <p:cNvPr id="19569" name="Rectangle 11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613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Фронтально 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проецирующая  прямая 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3200" b="1" dirty="0" smtClean="0">
                <a:solidFill>
                  <a:srgbClr val="4E03C9"/>
                </a:solidFill>
                <a:sym typeface="Symbol" pitchFamily="18" charset="2"/>
              </a:rPr>
              <a:t>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3000" b="1" baseline="-20000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grpSp>
        <p:nvGrpSpPr>
          <p:cNvPr id="15" name="Group 123"/>
          <p:cNvGrpSpPr>
            <a:grpSpLocks/>
          </p:cNvGrpSpPr>
          <p:nvPr/>
        </p:nvGrpSpPr>
        <p:grpSpPr bwMode="auto">
          <a:xfrm>
            <a:off x="1243013" y="2179639"/>
            <a:ext cx="1293813" cy="931863"/>
            <a:chOff x="783" y="1373"/>
            <a:chExt cx="815" cy="587"/>
          </a:xfrm>
        </p:grpSpPr>
        <p:sp>
          <p:nvSpPr>
            <p:cNvPr id="14378" name="Line 55"/>
            <p:cNvSpPr>
              <a:spLocks noChangeAspect="1" noChangeShapeType="1"/>
            </p:cNvSpPr>
            <p:nvPr/>
          </p:nvSpPr>
          <p:spPr bwMode="auto">
            <a:xfrm>
              <a:off x="1216" y="1759"/>
              <a:ext cx="147" cy="201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4379" name="Group 104"/>
            <p:cNvGrpSpPr>
              <a:grpSpLocks/>
            </p:cNvGrpSpPr>
            <p:nvPr/>
          </p:nvGrpSpPr>
          <p:grpSpPr bwMode="auto">
            <a:xfrm>
              <a:off x="783" y="1373"/>
              <a:ext cx="815" cy="397"/>
              <a:chOff x="783" y="1373"/>
              <a:chExt cx="815" cy="397"/>
            </a:xfrm>
          </p:grpSpPr>
          <p:sp>
            <p:nvSpPr>
              <p:cNvPr id="14383" name="Text Box 93"/>
              <p:cNvSpPr txBox="1">
                <a:spLocks noChangeAspect="1" noChangeArrowheads="1"/>
              </p:cNvSpPr>
              <p:nvPr/>
            </p:nvSpPr>
            <p:spPr bwMode="auto">
              <a:xfrm>
                <a:off x="1264" y="1373"/>
                <a:ext cx="24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j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4384" name="Text Box 94"/>
              <p:cNvSpPr txBox="1">
                <a:spLocks noChangeAspect="1" noChangeArrowheads="1"/>
              </p:cNvSpPr>
              <p:nvPr/>
            </p:nvSpPr>
            <p:spPr bwMode="auto">
              <a:xfrm>
                <a:off x="1416" y="1533"/>
                <a:ext cx="18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grpSp>
            <p:nvGrpSpPr>
              <p:cNvPr id="14385" name="Group 103"/>
              <p:cNvGrpSpPr>
                <a:grpSpLocks/>
              </p:cNvGrpSpPr>
              <p:nvPr/>
            </p:nvGrpSpPr>
            <p:grpSpPr bwMode="auto">
              <a:xfrm>
                <a:off x="783" y="1405"/>
                <a:ext cx="358" cy="365"/>
                <a:chOff x="716" y="1405"/>
                <a:chExt cx="358" cy="365"/>
              </a:xfrm>
            </p:grpSpPr>
            <p:sp>
              <p:nvSpPr>
                <p:cNvPr id="14387" name="Text Box 9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716" y="1405"/>
                  <a:ext cx="311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В </a:t>
                  </a:r>
                </a:p>
              </p:txBody>
            </p:sp>
            <p:sp>
              <p:nvSpPr>
                <p:cNvPr id="14388" name="Text Box 9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868" y="1539"/>
                  <a:ext cx="206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dirty="0" smtClean="0">
                      <a:solidFill>
                        <a:srgbClr val="C42500"/>
                      </a:solidFill>
                      <a:latin typeface="GOST type B" pitchFamily="34" charset="0"/>
                    </a:rPr>
                    <a:t>2</a:t>
                  </a:r>
                  <a:endParaRPr lang="ru-RU" altLang="ru-RU" sz="2400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4386" name="Text Box 98"/>
              <p:cNvSpPr txBox="1">
                <a:spLocks noChangeArrowheads="1"/>
              </p:cNvSpPr>
              <p:nvPr/>
            </p:nvSpPr>
            <p:spPr bwMode="auto">
              <a:xfrm>
                <a:off x="1120" y="1393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i="1" dirty="0" smtClean="0">
                    <a:solidFill>
                      <a:srgbClr val="C42500"/>
                    </a:solidFill>
                    <a:latin typeface="GOST type B" pitchFamily="34" charset="0"/>
                    <a:sym typeface="Symbol" pitchFamily="18" charset="2"/>
                  </a:rPr>
                  <a:t></a:t>
                </a:r>
              </a:p>
            </p:txBody>
          </p:sp>
        </p:grpSp>
        <p:grpSp>
          <p:nvGrpSpPr>
            <p:cNvPr id="14380" name="Group 114"/>
            <p:cNvGrpSpPr>
              <a:grpSpLocks noChangeAspect="1"/>
            </p:cNvGrpSpPr>
            <p:nvPr/>
          </p:nvGrpSpPr>
          <p:grpSpPr bwMode="auto">
            <a:xfrm rot="-7476000">
              <a:off x="1282" y="1877"/>
              <a:ext cx="81" cy="63"/>
              <a:chOff x="2533" y="2425"/>
              <a:chExt cx="45" cy="35"/>
            </a:xfrm>
          </p:grpSpPr>
          <p:sp>
            <p:nvSpPr>
              <p:cNvPr id="14381" name="Line 115"/>
              <p:cNvSpPr>
                <a:spLocks noChangeAspect="1" noChangeShapeType="1"/>
              </p:cNvSpPr>
              <p:nvPr/>
            </p:nvSpPr>
            <p:spPr bwMode="auto">
              <a:xfrm>
                <a:off x="2533" y="2425"/>
                <a:ext cx="45" cy="1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382" name="Line 116"/>
              <p:cNvSpPr>
                <a:spLocks noChangeAspect="1" noChangeShapeType="1"/>
              </p:cNvSpPr>
              <p:nvPr/>
            </p:nvSpPr>
            <p:spPr bwMode="auto">
              <a:xfrm flipH="1">
                <a:off x="2533" y="2443"/>
                <a:ext cx="45" cy="17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9515" name="Oval 59"/>
          <p:cNvSpPr>
            <a:spLocks noChangeAspect="1" noChangeArrowheads="1"/>
          </p:cNvSpPr>
          <p:nvPr/>
        </p:nvSpPr>
        <p:spPr bwMode="auto">
          <a:xfrm>
            <a:off x="1890713" y="2757488"/>
            <a:ext cx="114300" cy="114300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9" name="Group 130"/>
          <p:cNvGrpSpPr>
            <a:grpSpLocks/>
          </p:cNvGrpSpPr>
          <p:nvPr/>
        </p:nvGrpSpPr>
        <p:grpSpPr bwMode="auto">
          <a:xfrm>
            <a:off x="1827213" y="3241675"/>
            <a:ext cx="981075" cy="2003425"/>
            <a:chOff x="1151" y="2042"/>
            <a:chExt cx="618" cy="1262"/>
          </a:xfrm>
        </p:grpSpPr>
        <p:sp>
          <p:nvSpPr>
            <p:cNvPr id="14358" name="Line 88"/>
            <p:cNvSpPr>
              <a:spLocks noChangeAspect="1" noChangeShapeType="1"/>
            </p:cNvSpPr>
            <p:nvPr/>
          </p:nvSpPr>
          <p:spPr bwMode="auto">
            <a:xfrm>
              <a:off x="1421" y="2042"/>
              <a:ext cx="2" cy="609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4359" name="Group 129"/>
            <p:cNvGrpSpPr>
              <a:grpSpLocks/>
            </p:cNvGrpSpPr>
            <p:nvPr/>
          </p:nvGrpSpPr>
          <p:grpSpPr bwMode="auto">
            <a:xfrm>
              <a:off x="1151" y="2374"/>
              <a:ext cx="618" cy="930"/>
              <a:chOff x="1151" y="2374"/>
              <a:chExt cx="618" cy="930"/>
            </a:xfrm>
          </p:grpSpPr>
          <p:grpSp>
            <p:nvGrpSpPr>
              <p:cNvPr id="14360" name="Group 68"/>
              <p:cNvGrpSpPr>
                <a:grpSpLocks/>
              </p:cNvGrpSpPr>
              <p:nvPr/>
            </p:nvGrpSpPr>
            <p:grpSpPr bwMode="auto">
              <a:xfrm>
                <a:off x="1151" y="2555"/>
                <a:ext cx="352" cy="400"/>
                <a:chOff x="1200" y="1488"/>
                <a:chExt cx="352" cy="400"/>
              </a:xfrm>
            </p:grpSpPr>
            <p:sp>
              <p:nvSpPr>
                <p:cNvPr id="14376" name="Text Box 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B</a:t>
                  </a:r>
                  <a:endPara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4377" name="Text Box 7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14361" name="Group 71"/>
              <p:cNvGrpSpPr>
                <a:grpSpLocks/>
              </p:cNvGrpSpPr>
              <p:nvPr/>
            </p:nvGrpSpPr>
            <p:grpSpPr bwMode="auto">
              <a:xfrm>
                <a:off x="1417" y="2904"/>
                <a:ext cx="352" cy="400"/>
                <a:chOff x="1200" y="1488"/>
                <a:chExt cx="352" cy="400"/>
              </a:xfrm>
            </p:grpSpPr>
            <p:sp>
              <p:nvSpPr>
                <p:cNvPr id="14374" name="Text Box 7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dirty="0">
                      <a:solidFill>
                        <a:srgbClr val="C42500"/>
                      </a:solidFill>
                      <a:latin typeface="GOST type B" pitchFamily="34" charset="0"/>
                    </a:rPr>
                    <a:t>j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4375" name="Text Box 7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4362" name="Line 90"/>
              <p:cNvSpPr>
                <a:spLocks noChangeShapeType="1"/>
              </p:cNvSpPr>
              <p:nvPr/>
            </p:nvSpPr>
            <p:spPr bwMode="auto">
              <a:xfrm rot="16665869" flipV="1">
                <a:off x="1284" y="2516"/>
                <a:ext cx="451" cy="444"/>
              </a:xfrm>
              <a:prstGeom prst="line">
                <a:avLst/>
              </a:prstGeom>
              <a:noFill/>
              <a:ln w="317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4363" name="Group 128"/>
              <p:cNvGrpSpPr>
                <a:grpSpLocks/>
              </p:cNvGrpSpPr>
              <p:nvPr/>
            </p:nvGrpSpPr>
            <p:grpSpPr bwMode="auto">
              <a:xfrm>
                <a:off x="1384" y="2374"/>
                <a:ext cx="350" cy="632"/>
                <a:chOff x="1384" y="2374"/>
                <a:chExt cx="350" cy="632"/>
              </a:xfrm>
            </p:grpSpPr>
            <p:sp>
              <p:nvSpPr>
                <p:cNvPr id="14364" name="Oval 89"/>
                <p:cNvSpPr>
                  <a:spLocks noChangeAspect="1" noChangeArrowheads="1"/>
                </p:cNvSpPr>
                <p:nvPr/>
              </p:nvSpPr>
              <p:spPr bwMode="auto">
                <a:xfrm>
                  <a:off x="1384" y="2582"/>
                  <a:ext cx="72" cy="71"/>
                </a:xfrm>
                <a:prstGeom prst="ellipse">
                  <a:avLst/>
                </a:prstGeom>
                <a:solidFill>
                  <a:srgbClr val="C42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14365" name="Group 127"/>
                <p:cNvGrpSpPr>
                  <a:grpSpLocks/>
                </p:cNvGrpSpPr>
                <p:nvPr/>
              </p:nvGrpSpPr>
              <p:grpSpPr bwMode="auto">
                <a:xfrm>
                  <a:off x="1391" y="2374"/>
                  <a:ext cx="343" cy="632"/>
                  <a:chOff x="1391" y="2374"/>
                  <a:chExt cx="343" cy="632"/>
                </a:xfrm>
              </p:grpSpPr>
              <p:sp>
                <p:nvSpPr>
                  <p:cNvPr id="14366" name="Line 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702" y="2397"/>
                    <a:ext cx="2" cy="609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grpSp>
                <p:nvGrpSpPr>
                  <p:cNvPr id="14368" name="Group 11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1662" y="2642"/>
                    <a:ext cx="81" cy="63"/>
                    <a:chOff x="2533" y="2425"/>
                    <a:chExt cx="45" cy="35"/>
                  </a:xfrm>
                </p:grpSpPr>
                <p:sp>
                  <p:nvSpPr>
                    <p:cNvPr id="14372" name="Line 1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533" y="2425"/>
                      <a:ext cx="45" cy="1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C425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4373" name="Line 1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2533" y="2443"/>
                      <a:ext cx="45" cy="1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C425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14369" name="Group 124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1382" y="2383"/>
                    <a:ext cx="81" cy="63"/>
                    <a:chOff x="2533" y="2425"/>
                    <a:chExt cx="45" cy="35"/>
                  </a:xfrm>
                </p:grpSpPr>
                <p:sp>
                  <p:nvSpPr>
                    <p:cNvPr id="14370" name="Line 1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2533" y="2425"/>
                      <a:ext cx="45" cy="18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C425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4371" name="Line 12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2533" y="2443"/>
                      <a:ext cx="45" cy="1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C425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prstClr val="black"/>
                        </a:solidFill>
                        <a:latin typeface="Arial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14356" name="Oval 60"/>
          <p:cNvSpPr>
            <a:spLocks noChangeAspect="1" noChangeArrowheads="1"/>
          </p:cNvSpPr>
          <p:nvPr/>
        </p:nvSpPr>
        <p:spPr bwMode="auto">
          <a:xfrm rot="-4977079">
            <a:off x="2191308" y="3180438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487" name="Oval 31"/>
          <p:cNvSpPr>
            <a:spLocks noChangeAspect="1" noChangeArrowheads="1"/>
          </p:cNvSpPr>
          <p:nvPr/>
        </p:nvSpPr>
        <p:spPr bwMode="auto">
          <a:xfrm flipV="1">
            <a:off x="5028443" y="2173843"/>
            <a:ext cx="114300" cy="112713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9" name="TextBox 88"/>
              <p:cNvSpPr txBox="1"/>
              <p:nvPr/>
            </p:nvSpPr>
            <p:spPr>
              <a:xfrm>
                <a:off x="6228184" y="2415895"/>
                <a:ext cx="2664296" cy="2185214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rgbClr val="C00000"/>
                    </a:solidFill>
                  </a:rPr>
                  <a:t>j</a:t>
                </a:r>
                <a:r>
                  <a:rPr lang="en-US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</a:rPr>
                  <a:t>;</a:t>
                </a:r>
                <a:endParaRPr lang="en-US" sz="2800" dirty="0" smtClean="0">
                  <a:solidFill>
                    <a:srgbClr val="C00000"/>
                  </a:solidFill>
                </a:endParaRPr>
              </a:p>
              <a:p>
                <a:endParaRPr lang="ru-RU" sz="2800" dirty="0" smtClean="0">
                  <a:solidFill>
                    <a:srgbClr val="C00000"/>
                  </a:solidFill>
                </a:endParaRPr>
              </a:p>
              <a:p>
                <a:r>
                  <a:rPr lang="en-US" sz="2800" dirty="0">
                    <a:solidFill>
                      <a:srgbClr val="C00000"/>
                    </a:solidFill>
                    <a:cs typeface="Lucida Sans Unicode"/>
                  </a:rPr>
                  <a:t/>
                </a:r>
                <a:r>
                  <a:rPr lang="en-US" sz="2800" dirty="0" err="1">
                    <a:solidFill>
                      <a:srgbClr val="C00000"/>
                    </a:solidFill>
                    <a:cs typeface="Lucida Sans Unicode"/>
                  </a:rPr>
                  <a:t>j</a:t>
                </a:r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3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-Н.В.</a:t>
                </a: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/>
                </a:r>
              </a:p>
              <a:p>
                <a:r>
                  <a:rPr lang="en-US" sz="2800" dirty="0" smtClean="0">
                    <a:solidFill>
                      <a:srgbClr val="C00000"/>
                    </a:solidFill>
                  </a:rPr>
                  <a:t>B</a:t>
                </a:r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∊</a:t>
                </a:r>
                <a:r>
                  <a:rPr lang="en-US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j⊥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𝐵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Arial"/>
                    <a:cs typeface="Arial"/>
                  </a:rPr>
                  <a:t>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𝑗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endParaRPr lang="ru-RU" sz="28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2415895"/>
                <a:ext cx="2664296" cy="2185214"/>
              </a:xfrm>
              <a:prstGeom prst="rect">
                <a:avLst/>
              </a:prstGeom>
              <a:blipFill rotWithShape="1">
                <a:blip r:embed="rId2"/>
                <a:stretch>
                  <a:fillRect l="-4545" t="-3867" b="-6630"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30350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5" grpId="0" animBg="1"/>
      <p:bldP spid="1948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4"/>
          <p:cNvSpPr txBox="1">
            <a:spLocks noChangeArrowheads="1"/>
          </p:cNvSpPr>
          <p:nvPr/>
        </p:nvSpPr>
        <p:spPr bwMode="auto">
          <a:xfrm>
            <a:off x="134315" y="923132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15364" name="Text Box 35"/>
          <p:cNvSpPr txBox="1">
            <a:spLocks noChangeArrowheads="1"/>
          </p:cNvSpPr>
          <p:nvPr/>
        </p:nvSpPr>
        <p:spPr bwMode="auto">
          <a:xfrm>
            <a:off x="4767262" y="1016001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grpSp>
        <p:nvGrpSpPr>
          <p:cNvPr id="15365" name="Group 76"/>
          <p:cNvGrpSpPr>
            <a:grpSpLocks/>
          </p:cNvGrpSpPr>
          <p:nvPr/>
        </p:nvGrpSpPr>
        <p:grpSpPr bwMode="auto">
          <a:xfrm>
            <a:off x="0" y="1490663"/>
            <a:ext cx="4306888" cy="3630612"/>
            <a:chOff x="190" y="874"/>
            <a:chExt cx="3001" cy="2511"/>
          </a:xfrm>
        </p:grpSpPr>
        <p:sp>
          <p:nvSpPr>
            <p:cNvPr id="15498" name="Rectangle 77"/>
            <p:cNvSpPr>
              <a:spLocks noChangeAspect="1" noChangeArrowheads="1"/>
            </p:cNvSpPr>
            <p:nvPr/>
          </p:nvSpPr>
          <p:spPr bwMode="auto">
            <a:xfrm>
              <a:off x="573" y="923"/>
              <a:ext cx="1817" cy="134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5499" name="AutoShape 78"/>
            <p:cNvSpPr>
              <a:spLocks noChangeAspect="1" noChangeArrowheads="1"/>
            </p:cNvSpPr>
            <p:nvPr/>
          </p:nvSpPr>
          <p:spPr bwMode="auto">
            <a:xfrm flipH="1">
              <a:off x="561" y="2253"/>
              <a:ext cx="2630" cy="1127"/>
            </a:xfrm>
            <a:prstGeom prst="parallelogram">
              <a:avLst>
                <a:gd name="adj" fmla="val 7090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500" name="Group 79"/>
            <p:cNvGrpSpPr>
              <a:grpSpLocks/>
            </p:cNvGrpSpPr>
            <p:nvPr/>
          </p:nvGrpSpPr>
          <p:grpSpPr bwMode="auto">
            <a:xfrm>
              <a:off x="1320" y="3026"/>
              <a:ext cx="457" cy="359"/>
              <a:chOff x="1396" y="3533"/>
              <a:chExt cx="457" cy="359"/>
            </a:xfrm>
          </p:grpSpPr>
          <p:sp>
            <p:nvSpPr>
              <p:cNvPr id="15507" name="Text Box 80"/>
              <p:cNvSpPr txBox="1">
                <a:spLocks noChangeAspect="1" noChangeArrowheads="1"/>
              </p:cNvSpPr>
              <p:nvPr/>
            </p:nvSpPr>
            <p:spPr bwMode="auto">
              <a:xfrm rot="-851333">
                <a:off x="1396" y="3533"/>
                <a:ext cx="380" cy="3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508" name="Text Box 81"/>
              <p:cNvSpPr txBox="1">
                <a:spLocks noChangeAspect="1" noChangeArrowheads="1"/>
              </p:cNvSpPr>
              <p:nvPr/>
            </p:nvSpPr>
            <p:spPr bwMode="auto">
              <a:xfrm rot="-851333">
                <a:off x="1539" y="3630"/>
                <a:ext cx="314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smtClean="0">
                    <a:solidFill>
                      <a:prstClr val="black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5501" name="Group 82"/>
            <p:cNvGrpSpPr>
              <a:grpSpLocks/>
            </p:cNvGrpSpPr>
            <p:nvPr/>
          </p:nvGrpSpPr>
          <p:grpSpPr bwMode="auto">
            <a:xfrm>
              <a:off x="190" y="1983"/>
              <a:ext cx="373" cy="316"/>
              <a:chOff x="384" y="2345"/>
              <a:chExt cx="373" cy="316"/>
            </a:xfrm>
          </p:grpSpPr>
          <p:sp>
            <p:nvSpPr>
              <p:cNvPr id="15505" name="Line 83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5506" name="Text Box 84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30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prstClr val="black"/>
                    </a:solidFill>
                    <a:latin typeface="GOST type B" pitchFamily="34" charset="0"/>
                  </a:rPr>
                  <a:t>x</a:t>
                </a:r>
                <a:endParaRPr lang="ru-RU" altLang="ru-RU" sz="18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15502" name="Group 85"/>
            <p:cNvGrpSpPr>
              <a:grpSpLocks/>
            </p:cNvGrpSpPr>
            <p:nvPr/>
          </p:nvGrpSpPr>
          <p:grpSpPr bwMode="auto">
            <a:xfrm>
              <a:off x="535" y="874"/>
              <a:ext cx="467" cy="359"/>
              <a:chOff x="345" y="598"/>
              <a:chExt cx="467" cy="359"/>
            </a:xfrm>
          </p:grpSpPr>
          <p:sp>
            <p:nvSpPr>
              <p:cNvPr id="15503" name="Text Box 86"/>
              <p:cNvSpPr txBox="1">
                <a:spLocks noChangeAspect="1" noChangeArrowheads="1"/>
              </p:cNvSpPr>
              <p:nvPr/>
            </p:nvSpPr>
            <p:spPr bwMode="auto">
              <a:xfrm>
                <a:off x="345" y="598"/>
                <a:ext cx="389" cy="3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i="1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504" name="Text Box 87"/>
              <p:cNvSpPr txBox="1">
                <a:spLocks noChangeAspect="1" noChangeArrowheads="1"/>
              </p:cNvSpPr>
              <p:nvPr/>
            </p:nvSpPr>
            <p:spPr bwMode="auto">
              <a:xfrm>
                <a:off x="490" y="723"/>
                <a:ext cx="322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i="1" smtClean="0">
                    <a:solidFill>
                      <a:prstClr val="black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5366" name="AutoShape 89"/>
          <p:cNvSpPr>
            <a:spLocks noChangeArrowheads="1"/>
          </p:cNvSpPr>
          <p:nvPr/>
        </p:nvSpPr>
        <p:spPr bwMode="auto">
          <a:xfrm rot="5400000" flipH="1" flipV="1">
            <a:off x="1963738" y="2762250"/>
            <a:ext cx="3548062" cy="1157288"/>
          </a:xfrm>
          <a:prstGeom prst="parallelogram">
            <a:avLst>
              <a:gd name="adj" fmla="val 1414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5367" name="Group 90"/>
          <p:cNvGrpSpPr>
            <a:grpSpLocks/>
          </p:cNvGrpSpPr>
          <p:nvPr/>
        </p:nvGrpSpPr>
        <p:grpSpPr bwMode="auto">
          <a:xfrm rot="1961357">
            <a:off x="3897313" y="4238625"/>
            <a:ext cx="622300" cy="557213"/>
            <a:chOff x="237" y="1132"/>
            <a:chExt cx="392" cy="351"/>
          </a:xfrm>
        </p:grpSpPr>
        <p:sp>
          <p:nvSpPr>
            <p:cNvPr id="15496" name="Text Box 91"/>
            <p:cNvSpPr txBox="1">
              <a:spLocks noChangeAspect="1" noChangeArrowheads="1"/>
            </p:cNvSpPr>
            <p:nvPr/>
          </p:nvSpPr>
          <p:spPr bwMode="auto">
            <a:xfrm>
              <a:off x="237" y="1132"/>
              <a:ext cx="31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800" b="1" smtClean="0">
                  <a:solidFill>
                    <a:prstClr val="black"/>
                  </a:solidFill>
                  <a:latin typeface="GOST type B" pitchFamily="34" charset="0"/>
                </a:rPr>
                <a:t>П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15497" name="Text Box 92"/>
            <p:cNvSpPr txBox="1">
              <a:spLocks noChangeAspect="1" noChangeArrowheads="1"/>
            </p:cNvSpPr>
            <p:nvPr/>
          </p:nvSpPr>
          <p:spPr bwMode="auto">
            <a:xfrm>
              <a:off x="370" y="1271"/>
              <a:ext cx="25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600" b="1" smtClean="0">
                  <a:solidFill>
                    <a:prstClr val="black"/>
                  </a:solidFill>
                  <a:latin typeface="GOST type B" pitchFamily="34" charset="0"/>
                </a:rPr>
                <a:t>3</a:t>
              </a:r>
              <a:endParaRPr lang="ru-RU" altLang="ru-RU" sz="24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sp>
        <p:nvSpPr>
          <p:cNvPr id="15368" name="Text Box 98"/>
          <p:cNvSpPr txBox="1">
            <a:spLocks noChangeAspect="1" noChangeArrowheads="1"/>
          </p:cNvSpPr>
          <p:nvPr/>
        </p:nvSpPr>
        <p:spPr bwMode="auto">
          <a:xfrm>
            <a:off x="2052266" y="2908012"/>
            <a:ext cx="3770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dirty="0">
                <a:solidFill>
                  <a:srgbClr val="4E03C9"/>
                </a:solidFill>
                <a:latin typeface="GOST type B" pitchFamily="34" charset="0"/>
              </a:rPr>
              <a:t>k</a:t>
            </a:r>
            <a:endParaRPr lang="ru-RU" altLang="ru-RU" i="1" dirty="0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7" name="Group 249"/>
          <p:cNvGrpSpPr>
            <a:grpSpLocks/>
          </p:cNvGrpSpPr>
          <p:nvPr/>
        </p:nvGrpSpPr>
        <p:grpSpPr bwMode="auto">
          <a:xfrm>
            <a:off x="2911475" y="3433763"/>
            <a:ext cx="723900" cy="727075"/>
            <a:chOff x="1834" y="2163"/>
            <a:chExt cx="456" cy="458"/>
          </a:xfrm>
        </p:grpSpPr>
        <p:sp>
          <p:nvSpPr>
            <p:cNvPr id="15494" name="Line 111"/>
            <p:cNvSpPr>
              <a:spLocks noChangeShapeType="1"/>
            </p:cNvSpPr>
            <p:nvPr/>
          </p:nvSpPr>
          <p:spPr bwMode="auto">
            <a:xfrm>
              <a:off x="1834" y="2620"/>
              <a:ext cx="4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95" name="Line 117"/>
            <p:cNvSpPr>
              <a:spLocks noChangeAspect="1" noChangeShapeType="1"/>
            </p:cNvSpPr>
            <p:nvPr/>
          </p:nvSpPr>
          <p:spPr bwMode="auto">
            <a:xfrm>
              <a:off x="2289" y="2163"/>
              <a:ext cx="0" cy="4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8" name="Group 253"/>
          <p:cNvGrpSpPr>
            <a:grpSpLocks/>
          </p:cNvGrpSpPr>
          <p:nvPr/>
        </p:nvGrpSpPr>
        <p:grpSpPr bwMode="auto">
          <a:xfrm>
            <a:off x="1190626" y="2746375"/>
            <a:ext cx="1684338" cy="1406525"/>
            <a:chOff x="750" y="1730"/>
            <a:chExt cx="1061" cy="886"/>
          </a:xfrm>
        </p:grpSpPr>
        <p:sp>
          <p:nvSpPr>
            <p:cNvPr id="15490" name="Line 99"/>
            <p:cNvSpPr>
              <a:spLocks noChangeAspect="1" noChangeShapeType="1"/>
            </p:cNvSpPr>
            <p:nvPr/>
          </p:nvSpPr>
          <p:spPr bwMode="auto">
            <a:xfrm>
              <a:off x="750" y="2212"/>
              <a:ext cx="294" cy="4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91" name="Line 100"/>
            <p:cNvSpPr>
              <a:spLocks noChangeAspect="1" noChangeShapeType="1"/>
            </p:cNvSpPr>
            <p:nvPr/>
          </p:nvSpPr>
          <p:spPr bwMode="auto">
            <a:xfrm>
              <a:off x="750" y="1730"/>
              <a:ext cx="0" cy="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92" name="Line 192"/>
            <p:cNvSpPr>
              <a:spLocks noChangeShapeType="1"/>
            </p:cNvSpPr>
            <p:nvPr/>
          </p:nvSpPr>
          <p:spPr bwMode="auto">
            <a:xfrm rot="-5400000">
              <a:off x="1289" y="1964"/>
              <a:ext cx="4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93" name="Line 193"/>
            <p:cNvSpPr>
              <a:spLocks noChangeAspect="1" noChangeShapeType="1"/>
            </p:cNvSpPr>
            <p:nvPr/>
          </p:nvSpPr>
          <p:spPr bwMode="auto">
            <a:xfrm>
              <a:off x="1517" y="2196"/>
              <a:ext cx="294" cy="4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5372" name="Text Box 21"/>
          <p:cNvSpPr txBox="1">
            <a:spLocks noChangeAspect="1" noChangeArrowheads="1"/>
          </p:cNvSpPr>
          <p:nvPr/>
        </p:nvSpPr>
        <p:spPr bwMode="auto">
          <a:xfrm flipV="1">
            <a:off x="4451247" y="2888784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sp>
        <p:nvSpPr>
          <p:cNvPr id="15373" name="Text Box 195"/>
          <p:cNvSpPr txBox="1">
            <a:spLocks noChangeAspect="1" noChangeArrowheads="1"/>
          </p:cNvSpPr>
          <p:nvPr/>
        </p:nvSpPr>
        <p:spPr bwMode="auto">
          <a:xfrm>
            <a:off x="6309711" y="1476210"/>
            <a:ext cx="365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i="1" dirty="0" smtClean="0">
                <a:solidFill>
                  <a:prstClr val="black"/>
                </a:solidFill>
                <a:latin typeface="GOST type B" pitchFamily="34" charset="0"/>
              </a:rPr>
              <a:t>z</a:t>
            </a:r>
            <a:endParaRPr lang="ru-RU" altLang="ru-RU" sz="1800" i="1" dirty="0" smtClean="0">
              <a:solidFill>
                <a:prstClr val="black"/>
              </a:solidFill>
              <a:latin typeface="GOST type B" pitchFamily="34" charset="0"/>
            </a:endParaRPr>
          </a:p>
        </p:txBody>
      </p:sp>
      <p:sp>
        <p:nvSpPr>
          <p:cNvPr id="15374" name="Line 196"/>
          <p:cNvSpPr>
            <a:spLocks noChangeShapeType="1"/>
          </p:cNvSpPr>
          <p:nvPr/>
        </p:nvSpPr>
        <p:spPr bwMode="auto">
          <a:xfrm flipH="1">
            <a:off x="4556022" y="2937996"/>
            <a:ext cx="310673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sm" len="lg"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75" name="Line 197"/>
          <p:cNvSpPr>
            <a:spLocks noChangeShapeType="1"/>
          </p:cNvSpPr>
          <p:nvPr/>
        </p:nvSpPr>
        <p:spPr bwMode="auto">
          <a:xfrm>
            <a:off x="6264172" y="1485434"/>
            <a:ext cx="0" cy="3028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sm" len="lg"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76" name="Text Box 199"/>
          <p:cNvSpPr txBox="1">
            <a:spLocks noChangeAspect="1" noChangeArrowheads="1"/>
          </p:cNvSpPr>
          <p:nvPr/>
        </p:nvSpPr>
        <p:spPr bwMode="auto">
          <a:xfrm>
            <a:off x="6251472" y="4220696"/>
            <a:ext cx="479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sz="2400" b="1" i="1" smtClean="0">
                <a:solidFill>
                  <a:prstClr val="black"/>
                </a:solidFill>
                <a:latin typeface="GOST type B" pitchFamily="34" charset="0"/>
              </a:rPr>
              <a:t>y</a:t>
            </a:r>
            <a:r>
              <a:rPr lang="en-US" altLang="ru-RU" sz="2400" b="1" i="1" baseline="-25000" smtClean="0">
                <a:solidFill>
                  <a:prstClr val="black"/>
                </a:solidFill>
                <a:latin typeface="GOST type B" pitchFamily="34" charset="0"/>
              </a:rPr>
              <a:t>1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377" name="Text Box 200"/>
              <p:cNvSpPr txBox="1">
                <a:spLocks noChangeAspect="1" noChangeArrowheads="1"/>
              </p:cNvSpPr>
              <p:nvPr/>
            </p:nvSpPr>
            <p:spPr bwMode="auto">
              <a:xfrm>
                <a:off x="7392885" y="2439467"/>
                <a:ext cx="539750" cy="475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ru-RU" sz="24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ru-RU" sz="24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altLang="ru-RU" sz="24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/</m:t>
                          </m:r>
                        </m:sup>
                      </m:sSup>
                    </m:oMath>
                  </m:oMathPara>
                </a14:m>
                <a:endParaRPr lang="ru-RU" altLang="ru-RU" sz="18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mc:Choice>
        <mc:Fallback>
          <p:sp>
            <p:nvSpPr>
              <p:cNvPr id="15377" name="Text Box 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92885" y="2439467"/>
                <a:ext cx="539750" cy="47545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254"/>
          <p:cNvGrpSpPr>
            <a:grpSpLocks/>
          </p:cNvGrpSpPr>
          <p:nvPr/>
        </p:nvGrpSpPr>
        <p:grpSpPr bwMode="auto">
          <a:xfrm>
            <a:off x="5129106" y="2250609"/>
            <a:ext cx="660399" cy="1771650"/>
            <a:chOff x="3751" y="1583"/>
            <a:chExt cx="416" cy="1116"/>
          </a:xfrm>
        </p:grpSpPr>
        <p:sp>
          <p:nvSpPr>
            <p:cNvPr id="15482" name="Line 218"/>
            <p:cNvSpPr>
              <a:spLocks noChangeShapeType="1"/>
            </p:cNvSpPr>
            <p:nvPr/>
          </p:nvSpPr>
          <p:spPr bwMode="auto">
            <a:xfrm flipH="1">
              <a:off x="3984" y="2413"/>
              <a:ext cx="120" cy="286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83" name="Group 17"/>
            <p:cNvGrpSpPr>
              <a:grpSpLocks/>
            </p:cNvGrpSpPr>
            <p:nvPr/>
          </p:nvGrpSpPr>
          <p:grpSpPr bwMode="auto">
            <a:xfrm>
              <a:off x="3751" y="1650"/>
              <a:ext cx="410" cy="291"/>
              <a:chOff x="3198" y="1069"/>
              <a:chExt cx="410" cy="291"/>
            </a:xfrm>
          </p:grpSpPr>
          <p:sp>
            <p:nvSpPr>
              <p:cNvPr id="15488" name="Rectangle 18"/>
              <p:cNvSpPr>
                <a:spLocks noChangeArrowheads="1"/>
              </p:cNvSpPr>
              <p:nvPr/>
            </p:nvSpPr>
            <p:spPr bwMode="auto">
              <a:xfrm>
                <a:off x="3205" y="1069"/>
                <a:ext cx="40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dirty="0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5489" name="Line 19"/>
              <p:cNvSpPr>
                <a:spLocks noChangeShapeType="1"/>
              </p:cNvSpPr>
              <p:nvPr/>
            </p:nvSpPr>
            <p:spPr bwMode="auto">
              <a:xfrm>
                <a:off x="3198" y="1313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5484" name="Line 23"/>
            <p:cNvSpPr>
              <a:spLocks noChangeShapeType="1"/>
            </p:cNvSpPr>
            <p:nvPr/>
          </p:nvSpPr>
          <p:spPr bwMode="auto">
            <a:xfrm flipV="1">
              <a:off x="4098" y="1583"/>
              <a:ext cx="41" cy="304"/>
            </a:xfrm>
            <a:prstGeom prst="line">
              <a:avLst/>
            </a:prstGeom>
            <a:noFill/>
            <a:ln w="190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85" name="Group 215"/>
            <p:cNvGrpSpPr>
              <a:grpSpLocks/>
            </p:cNvGrpSpPr>
            <p:nvPr/>
          </p:nvGrpSpPr>
          <p:grpSpPr bwMode="auto">
            <a:xfrm>
              <a:off x="3757" y="2176"/>
              <a:ext cx="410" cy="291"/>
              <a:chOff x="3198" y="1069"/>
              <a:chExt cx="410" cy="291"/>
            </a:xfrm>
          </p:grpSpPr>
          <p:sp>
            <p:nvSpPr>
              <p:cNvPr id="15486" name="Rectangle 216"/>
              <p:cNvSpPr>
                <a:spLocks noChangeArrowheads="1"/>
              </p:cNvSpPr>
              <p:nvPr/>
            </p:nvSpPr>
            <p:spPr bwMode="auto">
              <a:xfrm>
                <a:off x="3205" y="1069"/>
                <a:ext cx="40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dirty="0" smtClean="0">
                    <a:solidFill>
                      <a:srgbClr val="4E03C9"/>
                    </a:solidFill>
                    <a:latin typeface="GOST type B" pitchFamily="34" charset="0"/>
                  </a:rPr>
                  <a:t>Н.В.</a:t>
                </a:r>
              </a:p>
            </p:txBody>
          </p:sp>
          <p:sp>
            <p:nvSpPr>
              <p:cNvPr id="15487" name="Line 217"/>
              <p:cNvSpPr>
                <a:spLocks noChangeShapeType="1"/>
              </p:cNvSpPr>
              <p:nvPr/>
            </p:nvSpPr>
            <p:spPr bwMode="auto">
              <a:xfrm>
                <a:off x="3198" y="1313"/>
                <a:ext cx="355" cy="0"/>
              </a:xfrm>
              <a:prstGeom prst="line">
                <a:avLst/>
              </a:prstGeom>
              <a:noFill/>
              <a:ln w="19050">
                <a:solidFill>
                  <a:srgbClr val="4E03C9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0706" name="Rectangle 2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15975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b="1" dirty="0" err="1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Профильно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проецирующая  прямая </a:t>
            </a:r>
            <a:r>
              <a:rPr lang="en-US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3200" b="1" dirty="0" smtClean="0">
                <a:solidFill>
                  <a:srgbClr val="4E03C9"/>
                </a:solidFill>
                <a:sym typeface="Symbol" pitchFamily="18" charset="2"/>
              </a:rPr>
              <a:t>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3000" b="1" baseline="-20000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30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15380" name="Line 104"/>
          <p:cNvSpPr>
            <a:spLocks noChangeShapeType="1"/>
          </p:cNvSpPr>
          <p:nvPr/>
        </p:nvSpPr>
        <p:spPr bwMode="auto">
          <a:xfrm rot="16200000" flipV="1">
            <a:off x="2265363" y="2768600"/>
            <a:ext cx="6350" cy="1282700"/>
          </a:xfrm>
          <a:prstGeom prst="line">
            <a:avLst/>
          </a:prstGeom>
          <a:noFill/>
          <a:ln w="317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2" name="Group 255"/>
          <p:cNvGrpSpPr>
            <a:grpSpLocks/>
          </p:cNvGrpSpPr>
          <p:nvPr/>
        </p:nvGrpSpPr>
        <p:grpSpPr bwMode="auto">
          <a:xfrm>
            <a:off x="4868759" y="1596559"/>
            <a:ext cx="2520950" cy="3000376"/>
            <a:chOff x="3587" y="1171"/>
            <a:chExt cx="1588" cy="1890"/>
          </a:xfrm>
        </p:grpSpPr>
        <p:sp>
          <p:nvSpPr>
            <p:cNvPr id="15444" name="Line 22"/>
            <p:cNvSpPr>
              <a:spLocks noChangeAspect="1" noChangeShapeType="1"/>
            </p:cNvSpPr>
            <p:nvPr/>
          </p:nvSpPr>
          <p:spPr bwMode="auto">
            <a:xfrm flipV="1">
              <a:off x="5144" y="1561"/>
              <a:ext cx="0" cy="4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45" name="Group 24"/>
            <p:cNvGrpSpPr>
              <a:grpSpLocks/>
            </p:cNvGrpSpPr>
            <p:nvPr/>
          </p:nvGrpSpPr>
          <p:grpSpPr bwMode="auto">
            <a:xfrm>
              <a:off x="3590" y="2661"/>
              <a:ext cx="316" cy="400"/>
              <a:chOff x="1236" y="1488"/>
              <a:chExt cx="316" cy="400"/>
            </a:xfrm>
          </p:grpSpPr>
          <p:sp>
            <p:nvSpPr>
              <p:cNvPr id="15480" name="Text Box 25"/>
              <p:cNvSpPr txBox="1">
                <a:spLocks noChangeAspect="1" noChangeArrowheads="1"/>
              </p:cNvSpPr>
              <p:nvPr/>
            </p:nvSpPr>
            <p:spPr bwMode="auto">
              <a:xfrm>
                <a:off x="1236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k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481" name="Text Box 26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5447" name="Arc 30"/>
            <p:cNvSpPr>
              <a:spLocks/>
            </p:cNvSpPr>
            <p:nvPr/>
          </p:nvSpPr>
          <p:spPr bwMode="auto">
            <a:xfrm rot="-5400000">
              <a:off x="4311" y="2537"/>
              <a:ext cx="151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48" name="Oval 31"/>
            <p:cNvSpPr>
              <a:spLocks noChangeAspect="1" noChangeArrowheads="1"/>
            </p:cNvSpPr>
            <p:nvPr/>
          </p:nvSpPr>
          <p:spPr bwMode="auto">
            <a:xfrm rot="-5400000">
              <a:off x="4396" y="2629"/>
              <a:ext cx="25" cy="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49" name="Line 32"/>
            <p:cNvSpPr>
              <a:spLocks noChangeShapeType="1"/>
            </p:cNvSpPr>
            <p:nvPr/>
          </p:nvSpPr>
          <p:spPr bwMode="auto">
            <a:xfrm rot="13693607" flipV="1">
              <a:off x="3793" y="2506"/>
              <a:ext cx="340" cy="379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50" name="Group 51"/>
            <p:cNvGrpSpPr>
              <a:grpSpLocks/>
            </p:cNvGrpSpPr>
            <p:nvPr/>
          </p:nvGrpSpPr>
          <p:grpSpPr bwMode="auto">
            <a:xfrm>
              <a:off x="4782" y="1171"/>
              <a:ext cx="390" cy="405"/>
              <a:chOff x="1059" y="1335"/>
              <a:chExt cx="390" cy="405"/>
            </a:xfrm>
          </p:grpSpPr>
          <p:grpSp>
            <p:nvGrpSpPr>
              <p:cNvPr id="15471" name="Group 52"/>
              <p:cNvGrpSpPr>
                <a:grpSpLocks/>
              </p:cNvGrpSpPr>
              <p:nvPr/>
            </p:nvGrpSpPr>
            <p:grpSpPr bwMode="auto">
              <a:xfrm>
                <a:off x="1059" y="1335"/>
                <a:ext cx="390" cy="390"/>
                <a:chOff x="829" y="1472"/>
                <a:chExt cx="411" cy="410"/>
              </a:xfrm>
            </p:grpSpPr>
            <p:sp>
              <p:nvSpPr>
                <p:cNvPr id="15476" name="Text Box 5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829" y="1472"/>
                  <a:ext cx="259" cy="3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dirty="0">
                      <a:solidFill>
                        <a:srgbClr val="C42500"/>
                      </a:solidFill>
                      <a:latin typeface="GOST type B" pitchFamily="34" charset="0"/>
                    </a:rPr>
                    <a:t>k</a:t>
                  </a:r>
                  <a:endParaRPr lang="ru-RU" altLang="ru-RU" b="1" i="1" dirty="0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15477" name="Text Box 5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048" y="1639"/>
                  <a:ext cx="192" cy="2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3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sp>
            <p:nvSpPr>
              <p:cNvPr id="15473" name="Text Box 58"/>
              <p:cNvSpPr txBox="1">
                <a:spLocks noChangeArrowheads="1"/>
              </p:cNvSpPr>
              <p:nvPr/>
            </p:nvSpPr>
            <p:spPr bwMode="auto">
              <a:xfrm>
                <a:off x="1253" y="1372"/>
                <a:ext cx="116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i="1" dirty="0" smtClean="0">
                  <a:solidFill>
                    <a:srgbClr val="C42500"/>
                  </a:solidFill>
                  <a:latin typeface="GOST type B" pitchFamily="34" charset="0"/>
                  <a:sym typeface="Symbol" pitchFamily="18" charset="2"/>
                </a:endParaRPr>
              </a:p>
            </p:txBody>
          </p:sp>
        </p:grpSp>
        <p:sp>
          <p:nvSpPr>
            <p:cNvPr id="15451" name="Line 194"/>
            <p:cNvSpPr>
              <a:spLocks noChangeShapeType="1"/>
            </p:cNvSpPr>
            <p:nvPr/>
          </p:nvSpPr>
          <p:spPr bwMode="auto">
            <a:xfrm rot="13693607" flipV="1">
              <a:off x="3793" y="1382"/>
              <a:ext cx="340" cy="379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52" name="Text Box 198"/>
            <p:cNvSpPr txBox="1">
              <a:spLocks noChangeArrowheads="1"/>
            </p:cNvSpPr>
            <p:nvPr/>
          </p:nvSpPr>
          <p:spPr bwMode="auto">
            <a:xfrm>
              <a:off x="4452" y="1972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2800" b="1" i="1" smtClean="0">
                  <a:solidFill>
                    <a:srgbClr val="C42500"/>
                  </a:solidFill>
                  <a:latin typeface="GOST type B" pitchFamily="34" charset="0"/>
                </a:rPr>
                <a:t>O</a:t>
              </a:r>
              <a:endParaRPr lang="ru-RU" altLang="ru-RU" sz="2400" b="1" smtClean="0">
                <a:solidFill>
                  <a:srgbClr val="C42500"/>
                </a:solidFill>
                <a:latin typeface="Arial" charset="0"/>
              </a:endParaRPr>
            </a:p>
          </p:txBody>
        </p:sp>
        <p:sp>
          <p:nvSpPr>
            <p:cNvPr id="15453" name="Line 202"/>
            <p:cNvSpPr>
              <a:spLocks noChangeShapeType="1"/>
            </p:cNvSpPr>
            <p:nvPr/>
          </p:nvSpPr>
          <p:spPr bwMode="auto">
            <a:xfrm>
              <a:off x="4210" y="2695"/>
              <a:ext cx="25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54" name="Arc 203"/>
            <p:cNvSpPr>
              <a:spLocks/>
            </p:cNvSpPr>
            <p:nvPr/>
          </p:nvSpPr>
          <p:spPr bwMode="auto">
            <a:xfrm flipV="1">
              <a:off x="4467" y="2018"/>
              <a:ext cx="677" cy="67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55" name="Line 204"/>
            <p:cNvSpPr>
              <a:spLocks noChangeShapeType="1"/>
            </p:cNvSpPr>
            <p:nvPr/>
          </p:nvSpPr>
          <p:spPr bwMode="auto">
            <a:xfrm>
              <a:off x="4210" y="1569"/>
              <a:ext cx="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56" name="Line 207"/>
            <p:cNvSpPr>
              <a:spLocks noChangeAspect="1" noChangeShapeType="1"/>
            </p:cNvSpPr>
            <p:nvPr/>
          </p:nvSpPr>
          <p:spPr bwMode="auto">
            <a:xfrm flipV="1">
              <a:off x="3720" y="1561"/>
              <a:ext cx="0" cy="1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59" name="Line 208"/>
            <p:cNvSpPr>
              <a:spLocks noChangeAspect="1" noChangeShapeType="1"/>
            </p:cNvSpPr>
            <p:nvPr/>
          </p:nvSpPr>
          <p:spPr bwMode="auto">
            <a:xfrm flipV="1">
              <a:off x="4215" y="1561"/>
              <a:ext cx="0" cy="1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62" name="Group 209"/>
            <p:cNvGrpSpPr>
              <a:grpSpLocks/>
            </p:cNvGrpSpPr>
            <p:nvPr/>
          </p:nvGrpSpPr>
          <p:grpSpPr bwMode="auto">
            <a:xfrm>
              <a:off x="3587" y="1178"/>
              <a:ext cx="352" cy="400"/>
              <a:chOff x="1200" y="1488"/>
              <a:chExt cx="352" cy="400"/>
            </a:xfrm>
          </p:grpSpPr>
          <p:sp>
            <p:nvSpPr>
              <p:cNvPr id="15469" name="Text Box 210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k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470" name="Text Box 211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5464" name="Oval 222"/>
            <p:cNvSpPr>
              <a:spLocks noChangeAspect="1" noChangeArrowheads="1"/>
            </p:cNvSpPr>
            <p:nvPr/>
          </p:nvSpPr>
          <p:spPr bwMode="auto">
            <a:xfrm rot="-5400000">
              <a:off x="4386" y="1621"/>
              <a:ext cx="25" cy="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65" name="Arc 223"/>
            <p:cNvSpPr>
              <a:spLocks/>
            </p:cNvSpPr>
            <p:nvPr/>
          </p:nvSpPr>
          <p:spPr bwMode="auto">
            <a:xfrm rot="5400000" flipV="1">
              <a:off x="4311" y="1572"/>
              <a:ext cx="151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466" name="Oval 206"/>
            <p:cNvSpPr>
              <a:spLocks noChangeAspect="1" noChangeArrowheads="1"/>
            </p:cNvSpPr>
            <p:nvPr/>
          </p:nvSpPr>
          <p:spPr bwMode="auto">
            <a:xfrm flipV="1">
              <a:off x="5107" y="1538"/>
              <a:ext cx="68" cy="68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20" name="Group 248"/>
          <p:cNvGrpSpPr>
            <a:grpSpLocks/>
          </p:cNvGrpSpPr>
          <p:nvPr/>
        </p:nvGrpSpPr>
        <p:grpSpPr bwMode="auto">
          <a:xfrm>
            <a:off x="1616076" y="3371850"/>
            <a:ext cx="1343026" cy="1327150"/>
            <a:chOff x="1018" y="2124"/>
            <a:chExt cx="846" cy="836"/>
          </a:xfrm>
        </p:grpSpPr>
        <p:grpSp>
          <p:nvGrpSpPr>
            <p:cNvPr id="15426" name="Group 101"/>
            <p:cNvGrpSpPr>
              <a:grpSpLocks/>
            </p:cNvGrpSpPr>
            <p:nvPr/>
          </p:nvGrpSpPr>
          <p:grpSpPr bwMode="auto">
            <a:xfrm>
              <a:off x="1070" y="2560"/>
              <a:ext cx="352" cy="400"/>
              <a:chOff x="1200" y="1488"/>
              <a:chExt cx="352" cy="400"/>
            </a:xfrm>
          </p:grpSpPr>
          <p:sp>
            <p:nvSpPr>
              <p:cNvPr id="15440" name="Text Box 102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>
                    <a:solidFill>
                      <a:srgbClr val="C42500"/>
                    </a:solidFill>
                    <a:latin typeface="GOST type B" pitchFamily="34" charset="0"/>
                  </a:rPr>
                  <a:t>k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441" name="Text Box 103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5427" name="Line 177"/>
            <p:cNvSpPr>
              <a:spLocks noChangeShapeType="1"/>
            </p:cNvSpPr>
            <p:nvPr/>
          </p:nvSpPr>
          <p:spPr bwMode="auto">
            <a:xfrm rot="16200000" flipV="1">
              <a:off x="1430" y="2209"/>
              <a:ext cx="3" cy="813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28" name="Group 246"/>
            <p:cNvGrpSpPr>
              <a:grpSpLocks/>
            </p:cNvGrpSpPr>
            <p:nvPr/>
          </p:nvGrpSpPr>
          <p:grpSpPr bwMode="auto">
            <a:xfrm>
              <a:off x="1018" y="2124"/>
              <a:ext cx="62" cy="468"/>
              <a:chOff x="1018" y="2124"/>
              <a:chExt cx="62" cy="468"/>
            </a:xfrm>
          </p:grpSpPr>
          <p:sp>
            <p:nvSpPr>
              <p:cNvPr id="15435" name="Line 122"/>
              <p:cNvSpPr>
                <a:spLocks noChangeAspect="1" noChangeShapeType="1"/>
              </p:cNvSpPr>
              <p:nvPr/>
            </p:nvSpPr>
            <p:spPr bwMode="auto">
              <a:xfrm>
                <a:off x="1043" y="2124"/>
                <a:ext cx="1" cy="46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5437" name="Group 233"/>
              <p:cNvGrpSpPr>
                <a:grpSpLocks noChangeAspect="1"/>
              </p:cNvGrpSpPr>
              <p:nvPr/>
            </p:nvGrpSpPr>
            <p:grpSpPr bwMode="auto">
              <a:xfrm rot="5400000">
                <a:off x="1008" y="2349"/>
                <a:ext cx="81" cy="62"/>
                <a:chOff x="2539" y="2620"/>
                <a:chExt cx="45" cy="35"/>
              </a:xfrm>
            </p:grpSpPr>
            <p:sp>
              <p:nvSpPr>
                <p:cNvPr id="15438" name="Line 234"/>
                <p:cNvSpPr>
                  <a:spLocks noChangeAspect="1" noChangeShapeType="1"/>
                </p:cNvSpPr>
                <p:nvPr/>
              </p:nvSpPr>
              <p:spPr bwMode="auto">
                <a:xfrm>
                  <a:off x="2539" y="2620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5439" name="Line 23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9" y="2638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5429" name="Group 247"/>
            <p:cNvGrpSpPr>
              <a:grpSpLocks/>
            </p:cNvGrpSpPr>
            <p:nvPr/>
          </p:nvGrpSpPr>
          <p:grpSpPr bwMode="auto">
            <a:xfrm>
              <a:off x="1801" y="2144"/>
              <a:ext cx="63" cy="474"/>
              <a:chOff x="1801" y="2144"/>
              <a:chExt cx="63" cy="474"/>
            </a:xfrm>
          </p:grpSpPr>
          <p:sp>
            <p:nvSpPr>
              <p:cNvPr id="15430" name="Line 134"/>
              <p:cNvSpPr>
                <a:spLocks noChangeAspect="1" noChangeShapeType="1"/>
              </p:cNvSpPr>
              <p:nvPr/>
            </p:nvSpPr>
            <p:spPr bwMode="auto">
              <a:xfrm>
                <a:off x="1832" y="2144"/>
                <a:ext cx="0" cy="474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5432" name="Group 236"/>
              <p:cNvGrpSpPr>
                <a:grpSpLocks noChangeAspect="1"/>
              </p:cNvGrpSpPr>
              <p:nvPr/>
            </p:nvGrpSpPr>
            <p:grpSpPr bwMode="auto">
              <a:xfrm rot="5400000">
                <a:off x="1792" y="2293"/>
                <a:ext cx="81" cy="63"/>
                <a:chOff x="2533" y="2425"/>
                <a:chExt cx="45" cy="35"/>
              </a:xfrm>
            </p:grpSpPr>
            <p:sp>
              <p:nvSpPr>
                <p:cNvPr id="15433" name="Line 237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5434" name="Line 23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27" name="Group 252"/>
          <p:cNvGrpSpPr>
            <a:grpSpLocks/>
          </p:cNvGrpSpPr>
          <p:nvPr/>
        </p:nvGrpSpPr>
        <p:grpSpPr bwMode="auto">
          <a:xfrm>
            <a:off x="1190625" y="2116138"/>
            <a:ext cx="1704975" cy="1304925"/>
            <a:chOff x="750" y="1333"/>
            <a:chExt cx="1074" cy="822"/>
          </a:xfrm>
        </p:grpSpPr>
        <p:grpSp>
          <p:nvGrpSpPr>
            <p:cNvPr id="15407" name="Group 106"/>
            <p:cNvGrpSpPr>
              <a:grpSpLocks/>
            </p:cNvGrpSpPr>
            <p:nvPr/>
          </p:nvGrpSpPr>
          <p:grpSpPr bwMode="auto">
            <a:xfrm>
              <a:off x="788" y="1333"/>
              <a:ext cx="352" cy="400"/>
              <a:chOff x="1200" y="1488"/>
              <a:chExt cx="352" cy="400"/>
            </a:xfrm>
          </p:grpSpPr>
          <p:sp>
            <p:nvSpPr>
              <p:cNvPr id="15421" name="Text Box 107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k</a:t>
                </a:r>
                <a:endParaRPr lang="ru-RU" altLang="ru-RU" b="1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422" name="Text Box 108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5408" name="Line 176"/>
            <p:cNvSpPr>
              <a:spLocks noChangeShapeType="1"/>
            </p:cNvSpPr>
            <p:nvPr/>
          </p:nvSpPr>
          <p:spPr bwMode="auto">
            <a:xfrm rot="16200000" flipV="1">
              <a:off x="1137" y="1346"/>
              <a:ext cx="1" cy="775"/>
            </a:xfrm>
            <a:prstGeom prst="line">
              <a:avLst/>
            </a:prstGeom>
            <a:noFill/>
            <a:ln w="317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409" name="Group 250"/>
            <p:cNvGrpSpPr>
              <a:grpSpLocks/>
            </p:cNvGrpSpPr>
            <p:nvPr/>
          </p:nvGrpSpPr>
          <p:grpSpPr bwMode="auto">
            <a:xfrm>
              <a:off x="1516" y="1723"/>
              <a:ext cx="308" cy="422"/>
              <a:chOff x="1516" y="1723"/>
              <a:chExt cx="308" cy="422"/>
            </a:xfrm>
          </p:grpSpPr>
          <p:sp>
            <p:nvSpPr>
              <p:cNvPr id="15416" name="Line 136"/>
              <p:cNvSpPr>
                <a:spLocks noChangeAspect="1" noChangeShapeType="1"/>
              </p:cNvSpPr>
              <p:nvPr/>
            </p:nvSpPr>
            <p:spPr bwMode="auto">
              <a:xfrm>
                <a:off x="1516" y="1723"/>
                <a:ext cx="308" cy="422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5418" name="Group 230"/>
              <p:cNvGrpSpPr>
                <a:grpSpLocks noChangeAspect="1"/>
              </p:cNvGrpSpPr>
              <p:nvPr/>
            </p:nvGrpSpPr>
            <p:grpSpPr bwMode="auto">
              <a:xfrm rot="-7476000">
                <a:off x="1612" y="1882"/>
                <a:ext cx="81" cy="63"/>
                <a:chOff x="2533" y="2425"/>
                <a:chExt cx="45" cy="35"/>
              </a:xfrm>
            </p:grpSpPr>
            <p:sp>
              <p:nvSpPr>
                <p:cNvPr id="15419" name="Line 231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5420" name="Line 2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15410" name="Group 251"/>
            <p:cNvGrpSpPr>
              <a:grpSpLocks/>
            </p:cNvGrpSpPr>
            <p:nvPr/>
          </p:nvGrpSpPr>
          <p:grpSpPr bwMode="auto">
            <a:xfrm>
              <a:off x="750" y="1737"/>
              <a:ext cx="305" cy="418"/>
              <a:chOff x="750" y="1737"/>
              <a:chExt cx="305" cy="418"/>
            </a:xfrm>
          </p:grpSpPr>
          <p:sp>
            <p:nvSpPr>
              <p:cNvPr id="15411" name="Line 109"/>
              <p:cNvSpPr>
                <a:spLocks noChangeAspect="1" noChangeShapeType="1"/>
              </p:cNvSpPr>
              <p:nvPr/>
            </p:nvSpPr>
            <p:spPr bwMode="auto">
              <a:xfrm>
                <a:off x="750" y="1737"/>
                <a:ext cx="305" cy="41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15413" name="Group 239"/>
              <p:cNvGrpSpPr>
                <a:grpSpLocks noChangeAspect="1"/>
              </p:cNvGrpSpPr>
              <p:nvPr/>
            </p:nvGrpSpPr>
            <p:grpSpPr bwMode="auto">
              <a:xfrm rot="-7476000">
                <a:off x="875" y="1916"/>
                <a:ext cx="81" cy="63"/>
                <a:chOff x="2612" y="2305"/>
                <a:chExt cx="45" cy="35"/>
              </a:xfrm>
            </p:grpSpPr>
            <p:sp>
              <p:nvSpPr>
                <p:cNvPr id="149" name="Line 240"/>
                <p:cNvSpPr>
                  <a:spLocks noChangeAspect="1" noChangeShapeType="1"/>
                </p:cNvSpPr>
                <p:nvPr/>
              </p:nvSpPr>
              <p:spPr bwMode="auto">
                <a:xfrm>
                  <a:off x="2612" y="230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150" name="Line 24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12" y="232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2" name="Group 245"/>
          <p:cNvGrpSpPr>
            <a:grpSpLocks/>
          </p:cNvGrpSpPr>
          <p:nvPr/>
        </p:nvGrpSpPr>
        <p:grpSpPr bwMode="auto">
          <a:xfrm>
            <a:off x="2916238" y="2778126"/>
            <a:ext cx="920750" cy="690563"/>
            <a:chOff x="1837" y="1750"/>
            <a:chExt cx="580" cy="435"/>
          </a:xfrm>
        </p:grpSpPr>
        <p:grpSp>
          <p:nvGrpSpPr>
            <p:cNvPr id="15399" name="Group 184"/>
            <p:cNvGrpSpPr>
              <a:grpSpLocks/>
            </p:cNvGrpSpPr>
            <p:nvPr/>
          </p:nvGrpSpPr>
          <p:grpSpPr bwMode="auto">
            <a:xfrm>
              <a:off x="2146" y="1750"/>
              <a:ext cx="271" cy="386"/>
              <a:chOff x="3013" y="2409"/>
              <a:chExt cx="271" cy="386"/>
            </a:xfrm>
          </p:grpSpPr>
          <p:sp>
            <p:nvSpPr>
              <p:cNvPr id="15404" name="Text Box 182"/>
              <p:cNvSpPr txBox="1">
                <a:spLocks noChangeAspect="1" noChangeArrowheads="1"/>
              </p:cNvSpPr>
              <p:nvPr/>
            </p:nvSpPr>
            <p:spPr bwMode="auto">
              <a:xfrm rot="1961357">
                <a:off x="3013" y="2409"/>
                <a:ext cx="253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2800" b="1" dirty="0" smtClean="0">
                    <a:solidFill>
                      <a:srgbClr val="C42500"/>
                    </a:solidFill>
                    <a:latin typeface="GOST type B" pitchFamily="34" charset="0"/>
                  </a:rPr>
                  <a:t>k</a:t>
                </a:r>
                <a:r>
                  <a:rPr lang="ru-RU" altLang="ru-RU" sz="2800" b="1" dirty="0" smtClean="0">
                    <a:solidFill>
                      <a:srgbClr val="C42500"/>
                    </a:solidFill>
                    <a:latin typeface="GOST type B" pitchFamily="34" charset="0"/>
                  </a:rPr>
                  <a:t> </a:t>
                </a:r>
                <a:endParaRPr lang="ru-RU" altLang="ru-RU" sz="2400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15405" name="Text Box 183"/>
              <p:cNvSpPr txBox="1">
                <a:spLocks noChangeAspect="1" noChangeArrowheads="1"/>
              </p:cNvSpPr>
              <p:nvPr/>
            </p:nvSpPr>
            <p:spPr bwMode="auto">
              <a:xfrm rot="1961357">
                <a:off x="3111" y="2583"/>
                <a:ext cx="173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smtClean="0">
                    <a:solidFill>
                      <a:srgbClr val="C42500"/>
                    </a:solidFill>
                    <a:latin typeface="GOST type B" pitchFamily="34" charset="0"/>
                  </a:rPr>
                  <a:t>3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15395" name="Line 120"/>
            <p:cNvSpPr>
              <a:spLocks noChangeShapeType="1"/>
            </p:cNvSpPr>
            <p:nvPr/>
          </p:nvSpPr>
          <p:spPr bwMode="auto">
            <a:xfrm>
              <a:off x="1837" y="2153"/>
              <a:ext cx="447" cy="0"/>
            </a:xfrm>
            <a:prstGeom prst="line">
              <a:avLst/>
            </a:prstGeom>
            <a:noFill/>
            <a:ln w="15875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396" name="Group 242"/>
            <p:cNvGrpSpPr>
              <a:grpSpLocks noChangeAspect="1"/>
            </p:cNvGrpSpPr>
            <p:nvPr/>
          </p:nvGrpSpPr>
          <p:grpSpPr bwMode="auto">
            <a:xfrm>
              <a:off x="2068" y="2122"/>
              <a:ext cx="81" cy="63"/>
              <a:chOff x="2533" y="2425"/>
              <a:chExt cx="45" cy="35"/>
            </a:xfrm>
          </p:grpSpPr>
          <p:sp>
            <p:nvSpPr>
              <p:cNvPr id="15397" name="Line 243"/>
              <p:cNvSpPr>
                <a:spLocks noChangeAspect="1" noChangeShapeType="1"/>
              </p:cNvSpPr>
              <p:nvPr/>
            </p:nvSpPr>
            <p:spPr bwMode="auto">
              <a:xfrm>
                <a:off x="2533" y="2425"/>
                <a:ext cx="45" cy="1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5398" name="Line 244"/>
              <p:cNvSpPr>
                <a:spLocks noChangeAspect="1" noChangeShapeType="1"/>
              </p:cNvSpPr>
              <p:nvPr/>
            </p:nvSpPr>
            <p:spPr bwMode="auto">
              <a:xfrm flipH="1">
                <a:off x="2533" y="2443"/>
                <a:ext cx="45" cy="17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0601" name="Oval 121"/>
          <p:cNvSpPr>
            <a:spLocks noChangeAspect="1" noChangeArrowheads="1"/>
          </p:cNvSpPr>
          <p:nvPr/>
        </p:nvSpPr>
        <p:spPr bwMode="auto">
          <a:xfrm>
            <a:off x="3578225" y="3363913"/>
            <a:ext cx="114300" cy="112712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5388" name="Group 256"/>
          <p:cNvGrpSpPr>
            <a:grpSpLocks/>
          </p:cNvGrpSpPr>
          <p:nvPr/>
        </p:nvGrpSpPr>
        <p:grpSpPr bwMode="auto">
          <a:xfrm>
            <a:off x="3097213" y="1201738"/>
            <a:ext cx="417512" cy="457200"/>
            <a:chOff x="2162" y="637"/>
            <a:chExt cx="263" cy="288"/>
          </a:xfrm>
        </p:grpSpPr>
        <p:sp>
          <p:nvSpPr>
            <p:cNvPr id="15392" name="Line 257"/>
            <p:cNvSpPr>
              <a:spLocks noChangeAspect="1" noChangeShapeType="1"/>
            </p:cNvSpPr>
            <p:nvPr/>
          </p:nvSpPr>
          <p:spPr bwMode="auto">
            <a:xfrm rot="5400000" flipH="1">
              <a:off x="2142" y="808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393" name="Text Box 258"/>
            <p:cNvSpPr txBox="1">
              <a:spLocks noChangeAspect="1" noChangeArrowheads="1"/>
            </p:cNvSpPr>
            <p:nvPr/>
          </p:nvSpPr>
          <p:spPr bwMode="auto">
            <a:xfrm>
              <a:off x="2162" y="637"/>
              <a:ext cx="2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400" b="1" i="1" smtClean="0">
                  <a:solidFill>
                    <a:prstClr val="black"/>
                  </a:solidFill>
                  <a:latin typeface="GOST type B" pitchFamily="34" charset="0"/>
                </a:rPr>
                <a:t>z</a:t>
              </a:r>
              <a:endParaRPr lang="ru-RU" altLang="ru-RU" sz="18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grpSp>
        <p:nvGrpSpPr>
          <p:cNvPr id="15389" name="Group 259"/>
          <p:cNvGrpSpPr>
            <a:grpSpLocks/>
          </p:cNvGrpSpPr>
          <p:nvPr/>
        </p:nvGrpSpPr>
        <p:grpSpPr bwMode="auto">
          <a:xfrm>
            <a:off x="4397375" y="4948238"/>
            <a:ext cx="392113" cy="457200"/>
            <a:chOff x="3029" y="3183"/>
            <a:chExt cx="247" cy="288"/>
          </a:xfrm>
        </p:grpSpPr>
        <p:sp>
          <p:nvSpPr>
            <p:cNvPr id="15390" name="Line 260"/>
            <p:cNvSpPr>
              <a:spLocks noChangeAspect="1" noChangeShapeType="1"/>
            </p:cNvSpPr>
            <p:nvPr/>
          </p:nvSpPr>
          <p:spPr bwMode="auto">
            <a:xfrm rot="14178596" flipH="1">
              <a:off x="2932" y="3369"/>
              <a:ext cx="196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5391" name="Text Box 261"/>
            <p:cNvSpPr txBox="1">
              <a:spLocks noChangeAspect="1" noChangeArrowheads="1"/>
            </p:cNvSpPr>
            <p:nvPr/>
          </p:nvSpPr>
          <p:spPr bwMode="auto">
            <a:xfrm>
              <a:off x="3032" y="3183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400" b="1" i="1" smtClean="0">
                  <a:solidFill>
                    <a:prstClr val="black"/>
                  </a:solidFill>
                  <a:latin typeface="GOST type B" pitchFamily="34" charset="0"/>
                </a:rPr>
                <a:t>y</a:t>
              </a:r>
              <a:endParaRPr lang="ru-RU" altLang="ru-RU" sz="18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1" name="TextBox 150"/>
              <p:cNvSpPr txBox="1"/>
              <p:nvPr/>
            </p:nvSpPr>
            <p:spPr>
              <a:xfrm>
                <a:off x="4616347" y="3961935"/>
                <a:ext cx="4504135" cy="1754326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dirty="0" smtClean="0">
                    <a:solidFill>
                      <a:srgbClr val="C00000"/>
                    </a:solidFill>
                  </a:rPr>
                  <a:t>                                 k</a:t>
                </a:r>
                <a:r>
                  <a:rPr lang="en-US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3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</a:rPr>
                  <a:t>;</a:t>
                </a:r>
                <a:endParaRPr lang="en-US" sz="2800" dirty="0" smtClean="0">
                  <a:solidFill>
                    <a:srgbClr val="C00000"/>
                  </a:solidFill>
                </a:endParaRPr>
              </a:p>
              <a:p>
                <a:pPr algn="r"/>
                <a:r>
                  <a:rPr lang="en-US" sz="2800" dirty="0" smtClean="0">
                    <a:solidFill>
                      <a:srgbClr val="C00000"/>
                    </a:solidFill>
                    <a:cs typeface="Lucida Sans Unicode"/>
                  </a:rPr>
                  <a:t>k</a:t>
                </a:r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2800" i="1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>-Н.В.</a:t>
                </a:r>
              </a:p>
              <a:p>
                <a:r>
                  <a:rPr lang="ru-RU" sz="2400" dirty="0" smtClean="0">
                    <a:solidFill>
                      <a:srgbClr val="C00000"/>
                    </a:solidFill>
                    <a:latin typeface="Lucida Sans Unicode"/>
                    <a:cs typeface="Lucida Sans Unicode"/>
                  </a:rPr>
                  <a:t/>
                </a:r>
              </a:p>
              <a:p>
                <a:endParaRPr lang="ru-RU" sz="28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51" name="TextBox 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347" y="3961935"/>
                <a:ext cx="4504135" cy="1754326"/>
              </a:xfrm>
              <a:prstGeom prst="rect">
                <a:avLst/>
              </a:prstGeom>
              <a:blipFill rotWithShape="1">
                <a:blip r:embed="rId3"/>
                <a:stretch>
                  <a:fillRect t="-4811" r="-2561"/>
                </a:stretch>
              </a:blipFill>
              <a:ln w="19050"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2" name="Text Box 16"/>
          <p:cNvSpPr txBox="1">
            <a:spLocks noChangeArrowheads="1"/>
          </p:cNvSpPr>
          <p:nvPr/>
        </p:nvSpPr>
        <p:spPr bwMode="auto">
          <a:xfrm>
            <a:off x="0" y="5249596"/>
            <a:ext cx="8054354" cy="143731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Прямая перпендикулярна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, ее профильная проекция </a:t>
            </a:r>
            <a:r>
              <a:rPr lang="en-US" altLang="ru-RU" sz="2000" b="1" i="1" dirty="0">
                <a:solidFill>
                  <a:srgbClr val="800080"/>
                </a:solidFill>
                <a:latin typeface="GOST type B" pitchFamily="34" charset="0"/>
              </a:rPr>
              <a:t>k</a:t>
            </a:r>
            <a:r>
              <a:rPr lang="ru-RU" altLang="ru-RU" sz="20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3 </a:t>
            </a:r>
            <a:r>
              <a:rPr lang="ru-RU" altLang="ru-RU" sz="1800" b="1" baseline="-20000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вырождается в точку. Относительно  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П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1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</a:t>
            </a:r>
            <a:r>
              <a:rPr lang="ru-RU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  П</a:t>
            </a:r>
            <a:r>
              <a:rPr lang="ru-RU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2</a:t>
            </a:r>
            <a:r>
              <a:rPr lang="en-US" altLang="ru-RU" sz="1800" b="1" i="1" baseline="-20000" dirty="0" smtClean="0">
                <a:solidFill>
                  <a:srgbClr val="800080"/>
                </a:solidFill>
                <a:latin typeface="GOST type B" pitchFamily="34" charset="0"/>
              </a:rPr>
              <a:t> 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прямая параллельна, на этих плоскостях ее проекции имеют натуральную величину. Горизонтальная и фронтальная проекции прямой перпендикулярны осям 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en-US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y 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</a:t>
            </a:r>
            <a:r>
              <a:rPr lang="en-US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en-US" altLang="ru-RU" sz="1800" b="1" i="1" dirty="0" smtClean="0">
                <a:solidFill>
                  <a:srgbClr val="800080"/>
                </a:solidFill>
                <a:latin typeface="GOST type B" pitchFamily="34" charset="0"/>
              </a:rPr>
              <a:t> z</a:t>
            </a:r>
            <a:r>
              <a:rPr lang="ru-RU" altLang="ru-RU" sz="1800" b="1" i="1" baseline="-25000" dirty="0" smtClean="0">
                <a:solidFill>
                  <a:srgbClr val="800080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,  соответственно</a:t>
            </a:r>
            <a:endParaRPr lang="ru-RU" altLang="ru-RU" sz="1800" b="1" i="1" dirty="0" smtClean="0">
              <a:solidFill>
                <a:srgbClr val="800080"/>
              </a:solidFill>
              <a:latin typeface="GOST type B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890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36"/>
          <p:cNvSpPr>
            <a:spLocks noChangeArrowheads="1"/>
          </p:cNvSpPr>
          <p:nvPr/>
        </p:nvSpPr>
        <p:spPr bwMode="auto">
          <a:xfrm rot="5400000" flipH="1" flipV="1">
            <a:off x="2175669" y="2690019"/>
            <a:ext cx="3900488" cy="1263650"/>
          </a:xfrm>
          <a:prstGeom prst="parallelogram">
            <a:avLst>
              <a:gd name="adj" fmla="val 1410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171" name="Group 104"/>
          <p:cNvGrpSpPr>
            <a:grpSpLocks/>
          </p:cNvGrpSpPr>
          <p:nvPr/>
        </p:nvGrpSpPr>
        <p:grpSpPr bwMode="auto">
          <a:xfrm>
            <a:off x="0" y="1304925"/>
            <a:ext cx="4935538" cy="3978275"/>
            <a:chOff x="0" y="818"/>
            <a:chExt cx="3109" cy="2506"/>
          </a:xfrm>
        </p:grpSpPr>
        <p:sp>
          <p:nvSpPr>
            <p:cNvPr id="7263" name="Rectangle 31"/>
            <p:cNvSpPr>
              <a:spLocks noChangeAspect="1" noChangeArrowheads="1"/>
            </p:cNvSpPr>
            <p:nvPr/>
          </p:nvSpPr>
          <p:spPr bwMode="auto">
            <a:xfrm>
              <a:off x="383" y="867"/>
              <a:ext cx="1817" cy="134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sp>
          <p:nvSpPr>
            <p:cNvPr id="7264" name="AutoShape 32"/>
            <p:cNvSpPr>
              <a:spLocks noChangeAspect="1" noChangeArrowheads="1"/>
            </p:cNvSpPr>
            <p:nvPr/>
          </p:nvSpPr>
          <p:spPr bwMode="auto">
            <a:xfrm flipH="1">
              <a:off x="371" y="2197"/>
              <a:ext cx="2630" cy="1127"/>
            </a:xfrm>
            <a:prstGeom prst="parallelogram">
              <a:avLst>
                <a:gd name="adj" fmla="val 70906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7265" name="Group 33"/>
            <p:cNvGrpSpPr>
              <a:grpSpLocks/>
            </p:cNvGrpSpPr>
            <p:nvPr/>
          </p:nvGrpSpPr>
          <p:grpSpPr bwMode="auto">
            <a:xfrm>
              <a:off x="1126" y="2971"/>
              <a:ext cx="459" cy="328"/>
              <a:chOff x="1392" y="3534"/>
              <a:chExt cx="459" cy="328"/>
            </a:xfrm>
          </p:grpSpPr>
          <p:sp>
            <p:nvSpPr>
              <p:cNvPr id="7275" name="Text Box 34"/>
              <p:cNvSpPr txBox="1">
                <a:spLocks noChangeAspect="1" noChangeArrowheads="1"/>
              </p:cNvSpPr>
              <p:nvPr/>
            </p:nvSpPr>
            <p:spPr bwMode="auto">
              <a:xfrm>
                <a:off x="1392" y="3534"/>
                <a:ext cx="380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7276" name="Text Box 35"/>
              <p:cNvSpPr txBox="1">
                <a:spLocks noChangeAspect="1" noChangeArrowheads="1"/>
              </p:cNvSpPr>
              <p:nvPr/>
            </p:nvSpPr>
            <p:spPr bwMode="auto">
              <a:xfrm>
                <a:off x="1537" y="3632"/>
                <a:ext cx="314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1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7266" name="Group 38"/>
            <p:cNvGrpSpPr>
              <a:grpSpLocks/>
            </p:cNvGrpSpPr>
            <p:nvPr/>
          </p:nvGrpSpPr>
          <p:grpSpPr bwMode="auto">
            <a:xfrm>
              <a:off x="0" y="1927"/>
              <a:ext cx="373" cy="288"/>
              <a:chOff x="384" y="2345"/>
              <a:chExt cx="373" cy="288"/>
            </a:xfrm>
          </p:grpSpPr>
          <p:sp>
            <p:nvSpPr>
              <p:cNvPr id="7273" name="Line 39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7274" name="Text Box 40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prstClr val="black"/>
                    </a:solidFill>
                    <a:latin typeface="GOST type B" pitchFamily="34" charset="0"/>
                  </a:rPr>
                  <a:t>x</a:t>
                </a:r>
                <a:endParaRPr lang="ru-RU" altLang="ru-RU" sz="18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7267" name="Group 42"/>
            <p:cNvGrpSpPr>
              <a:grpSpLocks/>
            </p:cNvGrpSpPr>
            <p:nvPr/>
          </p:nvGrpSpPr>
          <p:grpSpPr bwMode="auto">
            <a:xfrm>
              <a:off x="345" y="818"/>
              <a:ext cx="467" cy="337"/>
              <a:chOff x="345" y="598"/>
              <a:chExt cx="467" cy="337"/>
            </a:xfrm>
          </p:grpSpPr>
          <p:sp>
            <p:nvSpPr>
              <p:cNvPr id="7271" name="Text Box 43"/>
              <p:cNvSpPr txBox="1">
                <a:spLocks noChangeAspect="1" noChangeArrowheads="1"/>
              </p:cNvSpPr>
              <p:nvPr/>
            </p:nvSpPr>
            <p:spPr bwMode="auto">
              <a:xfrm>
                <a:off x="345" y="598"/>
                <a:ext cx="389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i="1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7272" name="Text Box 44"/>
              <p:cNvSpPr txBox="1">
                <a:spLocks noChangeAspect="1" noChangeArrowheads="1"/>
              </p:cNvSpPr>
              <p:nvPr/>
            </p:nvSpPr>
            <p:spPr bwMode="auto">
              <a:xfrm>
                <a:off x="490" y="723"/>
                <a:ext cx="32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i="1" smtClean="0">
                    <a:solidFill>
                      <a:prstClr val="black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7268" name="Group 100"/>
            <p:cNvGrpSpPr>
              <a:grpSpLocks/>
            </p:cNvGrpSpPr>
            <p:nvPr/>
          </p:nvGrpSpPr>
          <p:grpSpPr bwMode="auto">
            <a:xfrm rot="1961357">
              <a:off x="2699" y="1874"/>
              <a:ext cx="410" cy="327"/>
              <a:chOff x="237" y="1132"/>
              <a:chExt cx="410" cy="327"/>
            </a:xfrm>
          </p:grpSpPr>
          <p:sp>
            <p:nvSpPr>
              <p:cNvPr id="7269" name="Text Box 101"/>
              <p:cNvSpPr txBox="1">
                <a:spLocks noChangeAspect="1" noChangeArrowheads="1"/>
              </p:cNvSpPr>
              <p:nvPr/>
            </p:nvSpPr>
            <p:spPr bwMode="auto">
              <a:xfrm rot="19638643">
                <a:off x="237" y="1132"/>
                <a:ext cx="313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7270" name="Text Box 102"/>
              <p:cNvSpPr txBox="1">
                <a:spLocks noChangeAspect="1" noChangeArrowheads="1"/>
              </p:cNvSpPr>
              <p:nvPr/>
            </p:nvSpPr>
            <p:spPr bwMode="auto">
              <a:xfrm rot="19638643">
                <a:off x="388" y="1195"/>
                <a:ext cx="259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dirty="0" smtClean="0">
                    <a:solidFill>
                      <a:prstClr val="black"/>
                    </a:solidFill>
                    <a:latin typeface="GOST type B" pitchFamily="34" charset="0"/>
                  </a:rPr>
                  <a:t>3</a:t>
                </a:r>
                <a:endParaRPr lang="ru-RU" altLang="ru-RU" sz="2400" i="1" dirty="0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4938713" y="1200150"/>
            <a:ext cx="39528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Метрические характеристики</a:t>
            </a:r>
            <a:r>
              <a:rPr lang="en-US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2400" b="1">
                <a:solidFill>
                  <a:srgbClr val="CC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отрезка:</a:t>
            </a:r>
          </a:p>
        </p:txBody>
      </p:sp>
      <p:sp>
        <p:nvSpPr>
          <p:cNvPr id="7173" name="Text Box 29"/>
          <p:cNvSpPr txBox="1">
            <a:spLocks noChangeArrowheads="1"/>
          </p:cNvSpPr>
          <p:nvPr/>
        </p:nvSpPr>
        <p:spPr bwMode="auto">
          <a:xfrm>
            <a:off x="5303838" y="1951038"/>
            <a:ext cx="3525837" cy="33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Н.В. – натуральная величина отрезка;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  <a:endParaRPr lang="ru-RU" altLang="ru-RU" sz="2400" b="1" i="1" dirty="0" smtClean="0">
              <a:solidFill>
                <a:srgbClr val="4E03C9"/>
              </a:solidFill>
              <a:latin typeface="GOST type B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  <a:sym typeface="Symbol" pitchFamily="18" charset="2"/>
              </a:rPr>
              <a:t></a:t>
            </a:r>
            <a:r>
              <a:rPr lang="ru-RU" altLang="ru-RU" sz="2400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–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угол наклона отрезка к </a:t>
            </a:r>
            <a:r>
              <a:rPr lang="ru-RU" altLang="ru-RU" sz="2400" b="1" i="1" dirty="0" err="1" smtClean="0">
                <a:solidFill>
                  <a:srgbClr val="4E03C9"/>
                </a:solidFill>
                <a:latin typeface="GOST type B" pitchFamily="34" charset="0"/>
              </a:rPr>
              <a:t>пло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c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кости П</a:t>
            </a:r>
            <a:r>
              <a:rPr lang="ru-RU" altLang="ru-RU" sz="2400" b="1" i="1" baseline="-20000" dirty="0" smtClean="0">
                <a:solidFill>
                  <a:srgbClr val="4E03C9"/>
                </a:solidFill>
                <a:latin typeface="GOST type B" pitchFamily="34" charset="0"/>
              </a:rPr>
              <a:t>1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;  </a:t>
            </a:r>
          </a:p>
          <a:p>
            <a:pPr eaLnBrk="1" fontAlgn="base" hangingPunct="1"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  <a:sym typeface="Symbol" pitchFamily="18" charset="2"/>
              </a:rPr>
              <a:t></a:t>
            </a:r>
            <a:r>
              <a:rPr lang="ru-RU" altLang="ru-RU" sz="2400" b="1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–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угол наклона отрезка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к </a:t>
            </a:r>
            <a:r>
              <a:rPr lang="ru-RU" altLang="ru-RU" sz="2400" b="1" i="1" dirty="0" err="1" smtClean="0">
                <a:solidFill>
                  <a:srgbClr val="4E03C9"/>
                </a:solidFill>
                <a:latin typeface="GOST type B" pitchFamily="34" charset="0"/>
              </a:rPr>
              <a:t>пло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c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кости П</a:t>
            </a:r>
            <a:r>
              <a:rPr lang="ru-RU" altLang="ru-RU" sz="2400" b="1" i="1" baseline="-20000" dirty="0" smtClean="0">
                <a:solidFill>
                  <a:srgbClr val="4E03C9"/>
                </a:solidFill>
                <a:latin typeface="GOST type B" pitchFamily="34" charset="0"/>
              </a:rPr>
              <a:t>2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;</a:t>
            </a:r>
          </a:p>
          <a:p>
            <a:pPr eaLnBrk="1" fontAlgn="base" hangingPunct="1"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Arial" charset="0"/>
                <a:sym typeface="Symbol" pitchFamily="18" charset="2"/>
              </a:rPr>
              <a:t></a:t>
            </a:r>
            <a:r>
              <a:rPr lang="ru-RU" altLang="ru-RU" sz="2400" b="1" dirty="0" smtClean="0">
                <a:solidFill>
                  <a:srgbClr val="4E03C9"/>
                </a:solidFill>
                <a:latin typeface="Arial" charset="0"/>
              </a:rPr>
              <a:t> 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–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угол наклона отрезка</a:t>
            </a:r>
            <a:r>
              <a:rPr lang="ru-RU" altLang="ru-RU" sz="1800" dirty="0" smtClean="0">
                <a:solidFill>
                  <a:prstClr val="black"/>
                </a:solidFill>
                <a:latin typeface="GOST type B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к </a:t>
            </a:r>
            <a:r>
              <a:rPr lang="ru-RU" altLang="ru-RU" sz="2400" b="1" i="1" dirty="0" err="1" smtClean="0">
                <a:solidFill>
                  <a:srgbClr val="4E03C9"/>
                </a:solidFill>
                <a:latin typeface="GOST type B" pitchFamily="34" charset="0"/>
              </a:rPr>
              <a:t>пло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c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кости П</a:t>
            </a:r>
            <a:r>
              <a:rPr lang="ru-RU" altLang="ru-RU" sz="2400" b="1" i="1" baseline="-20000" dirty="0" smtClean="0">
                <a:solidFill>
                  <a:srgbClr val="4E03C9"/>
                </a:solidFill>
                <a:latin typeface="GOST type B" pitchFamily="34" charset="0"/>
              </a:rPr>
              <a:t>3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</a:p>
        </p:txBody>
      </p:sp>
      <p:sp>
        <p:nvSpPr>
          <p:cNvPr id="7174" name="Line 48"/>
          <p:cNvSpPr>
            <a:spLocks noChangeAspect="1" noChangeShapeType="1"/>
          </p:cNvSpPr>
          <p:nvPr/>
        </p:nvSpPr>
        <p:spPr bwMode="auto">
          <a:xfrm>
            <a:off x="1570038" y="2646363"/>
            <a:ext cx="0" cy="849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175" name="Group 49"/>
          <p:cNvGrpSpPr>
            <a:grpSpLocks/>
          </p:cNvGrpSpPr>
          <p:nvPr/>
        </p:nvGrpSpPr>
        <p:grpSpPr bwMode="auto">
          <a:xfrm>
            <a:off x="1054100" y="2365375"/>
            <a:ext cx="530225" cy="620713"/>
            <a:chOff x="1200" y="1488"/>
            <a:chExt cx="352" cy="412"/>
          </a:xfrm>
        </p:grpSpPr>
        <p:sp>
          <p:nvSpPr>
            <p:cNvPr id="7261" name="Text Box 50"/>
            <p:cNvSpPr txBox="1">
              <a:spLocks noChangeAspect="1" noChangeArrowheads="1"/>
            </p:cNvSpPr>
            <p:nvPr/>
          </p:nvSpPr>
          <p:spPr bwMode="auto">
            <a:xfrm>
              <a:off x="1200" y="1488"/>
              <a:ext cx="259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smtClean="0">
                  <a:solidFill>
                    <a:srgbClr val="C42500"/>
                  </a:solidFill>
                  <a:latin typeface="GOST type B" pitchFamily="34" charset="0"/>
                </a:rPr>
                <a:t>А</a:t>
              </a:r>
            </a:p>
          </p:txBody>
        </p:sp>
        <p:sp>
          <p:nvSpPr>
            <p:cNvPr id="7262" name="Text Box 51"/>
            <p:cNvSpPr txBox="1">
              <a:spLocks noChangeAspect="1" noChangeArrowheads="1"/>
            </p:cNvSpPr>
            <p:nvPr/>
          </p:nvSpPr>
          <p:spPr bwMode="auto">
            <a:xfrm>
              <a:off x="1360" y="1657"/>
              <a:ext cx="192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2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sp>
        <p:nvSpPr>
          <p:cNvPr id="7176" name="Text Box 53"/>
          <p:cNvSpPr txBox="1">
            <a:spLocks noChangeAspect="1" noChangeArrowheads="1"/>
          </p:cNvSpPr>
          <p:nvPr/>
        </p:nvSpPr>
        <p:spPr bwMode="auto">
          <a:xfrm>
            <a:off x="3087688" y="2105025"/>
            <a:ext cx="40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ru-RU" b="1" i="1" smtClean="0">
                <a:solidFill>
                  <a:srgbClr val="4E03C9"/>
                </a:solidFill>
                <a:latin typeface="GOST type B" pitchFamily="34" charset="0"/>
              </a:rPr>
              <a:t>B</a:t>
            </a:r>
            <a:endParaRPr lang="ru-RU" altLang="ru-RU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sp>
        <p:nvSpPr>
          <p:cNvPr id="7177" name="Line 55"/>
          <p:cNvSpPr>
            <a:spLocks noChangeAspect="1" noChangeShapeType="1"/>
          </p:cNvSpPr>
          <p:nvPr/>
        </p:nvSpPr>
        <p:spPr bwMode="auto">
          <a:xfrm>
            <a:off x="2841625" y="2178050"/>
            <a:ext cx="0" cy="1314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178" name="Group 147"/>
          <p:cNvGrpSpPr>
            <a:grpSpLocks/>
          </p:cNvGrpSpPr>
          <p:nvPr/>
        </p:nvGrpSpPr>
        <p:grpSpPr bwMode="auto">
          <a:xfrm>
            <a:off x="3086100" y="3433763"/>
            <a:ext cx="520700" cy="585787"/>
            <a:chOff x="1944" y="2163"/>
            <a:chExt cx="328" cy="369"/>
          </a:xfrm>
        </p:grpSpPr>
        <p:sp>
          <p:nvSpPr>
            <p:cNvPr id="7259" name="Text Box 57"/>
            <p:cNvSpPr txBox="1">
              <a:spLocks noChangeAspect="1" noChangeArrowheads="1"/>
            </p:cNvSpPr>
            <p:nvPr/>
          </p:nvSpPr>
          <p:spPr bwMode="auto">
            <a:xfrm>
              <a:off x="1944" y="2163"/>
              <a:ext cx="25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b="1" i="1" smtClean="0">
                  <a:solidFill>
                    <a:srgbClr val="C42500"/>
                  </a:solidFill>
                  <a:latin typeface="GOST type B" pitchFamily="34" charset="0"/>
                </a:rPr>
                <a:t>B</a:t>
              </a:r>
              <a:endParaRPr lang="ru-RU" altLang="ru-RU" b="1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  <p:sp>
          <p:nvSpPr>
            <p:cNvPr id="7260" name="Text Box 58"/>
            <p:cNvSpPr txBox="1">
              <a:spLocks noChangeAspect="1" noChangeArrowheads="1"/>
            </p:cNvSpPr>
            <p:nvPr/>
          </p:nvSpPr>
          <p:spPr bwMode="auto">
            <a:xfrm>
              <a:off x="2080" y="2301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1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sp>
        <p:nvSpPr>
          <p:cNvPr id="7179" name="Line 59"/>
          <p:cNvSpPr>
            <a:spLocks noChangeShapeType="1"/>
          </p:cNvSpPr>
          <p:nvPr/>
        </p:nvSpPr>
        <p:spPr bwMode="auto">
          <a:xfrm flipV="1">
            <a:off x="2216150" y="2630488"/>
            <a:ext cx="963613" cy="893762"/>
          </a:xfrm>
          <a:prstGeom prst="line">
            <a:avLst/>
          </a:prstGeom>
          <a:noFill/>
          <a:ln w="317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180" name="Group 110"/>
          <p:cNvGrpSpPr>
            <a:grpSpLocks/>
          </p:cNvGrpSpPr>
          <p:nvPr/>
        </p:nvGrpSpPr>
        <p:grpSpPr bwMode="auto">
          <a:xfrm>
            <a:off x="2513013" y="1563688"/>
            <a:ext cx="528637" cy="601662"/>
            <a:chOff x="1158" y="827"/>
            <a:chExt cx="333" cy="379"/>
          </a:xfrm>
        </p:grpSpPr>
        <p:sp>
          <p:nvSpPr>
            <p:cNvPr id="7257" name="Text Box 63"/>
            <p:cNvSpPr txBox="1">
              <a:spLocks noChangeAspect="1" noChangeArrowheads="1"/>
            </p:cNvSpPr>
            <p:nvPr/>
          </p:nvSpPr>
          <p:spPr bwMode="auto">
            <a:xfrm>
              <a:off x="1158" y="827"/>
              <a:ext cx="25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smtClean="0">
                  <a:solidFill>
                    <a:srgbClr val="C42500"/>
                  </a:solidFill>
                  <a:latin typeface="GOST type B" pitchFamily="34" charset="0"/>
                </a:rPr>
                <a:t>В</a:t>
              </a:r>
            </a:p>
          </p:txBody>
        </p:sp>
        <p:sp>
          <p:nvSpPr>
            <p:cNvPr id="7258" name="Text Box 64"/>
            <p:cNvSpPr txBox="1">
              <a:spLocks noChangeAspect="1" noChangeArrowheads="1"/>
            </p:cNvSpPr>
            <p:nvPr/>
          </p:nvSpPr>
          <p:spPr bwMode="auto">
            <a:xfrm>
              <a:off x="1299" y="975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2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sp>
        <p:nvSpPr>
          <p:cNvPr id="7181" name="Line 68"/>
          <p:cNvSpPr>
            <a:spLocks noChangeShapeType="1"/>
          </p:cNvSpPr>
          <p:nvPr/>
        </p:nvSpPr>
        <p:spPr bwMode="auto">
          <a:xfrm>
            <a:off x="3162300" y="3948113"/>
            <a:ext cx="6588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82" name="Line 69"/>
          <p:cNvSpPr>
            <a:spLocks noChangeShapeType="1"/>
          </p:cNvSpPr>
          <p:nvPr/>
        </p:nvSpPr>
        <p:spPr bwMode="auto">
          <a:xfrm>
            <a:off x="2241550" y="4397375"/>
            <a:ext cx="18907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183" name="Group 71"/>
          <p:cNvGrpSpPr>
            <a:grpSpLocks/>
          </p:cNvGrpSpPr>
          <p:nvPr/>
        </p:nvGrpSpPr>
        <p:grpSpPr bwMode="auto">
          <a:xfrm>
            <a:off x="1712913" y="4179888"/>
            <a:ext cx="558800" cy="635000"/>
            <a:chOff x="1200" y="1488"/>
            <a:chExt cx="352" cy="400"/>
          </a:xfrm>
        </p:grpSpPr>
        <p:sp>
          <p:nvSpPr>
            <p:cNvPr id="7255" name="Text Box 72"/>
            <p:cNvSpPr txBox="1">
              <a:spLocks noChangeAspect="1" noChangeArrowheads="1"/>
            </p:cNvSpPr>
            <p:nvPr/>
          </p:nvSpPr>
          <p:spPr bwMode="auto">
            <a:xfrm>
              <a:off x="1200" y="1488"/>
              <a:ext cx="25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smtClean="0">
                  <a:solidFill>
                    <a:srgbClr val="C42500"/>
                  </a:solidFill>
                  <a:latin typeface="GOST type B" pitchFamily="34" charset="0"/>
                </a:rPr>
                <a:t>А</a:t>
              </a:r>
            </a:p>
          </p:txBody>
        </p:sp>
        <p:sp>
          <p:nvSpPr>
            <p:cNvPr id="7256" name="Text Box 73"/>
            <p:cNvSpPr txBox="1">
              <a:spLocks noChangeAspect="1" noChangeArrowheads="1"/>
            </p:cNvSpPr>
            <p:nvPr/>
          </p:nvSpPr>
          <p:spPr bwMode="auto">
            <a:xfrm>
              <a:off x="1360" y="1657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1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sp>
        <p:nvSpPr>
          <p:cNvPr id="7184" name="Line 74"/>
          <p:cNvSpPr>
            <a:spLocks noChangeAspect="1" noChangeShapeType="1"/>
          </p:cNvSpPr>
          <p:nvPr/>
        </p:nvSpPr>
        <p:spPr bwMode="auto">
          <a:xfrm>
            <a:off x="3827463" y="2633663"/>
            <a:ext cx="0" cy="1325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85" name="Line 75"/>
          <p:cNvSpPr>
            <a:spLocks noChangeAspect="1" noChangeShapeType="1"/>
          </p:cNvSpPr>
          <p:nvPr/>
        </p:nvSpPr>
        <p:spPr bwMode="auto">
          <a:xfrm>
            <a:off x="4135438" y="3535363"/>
            <a:ext cx="0" cy="8524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86" name="Line 81"/>
          <p:cNvSpPr>
            <a:spLocks noChangeShapeType="1"/>
          </p:cNvSpPr>
          <p:nvPr/>
        </p:nvSpPr>
        <p:spPr bwMode="auto">
          <a:xfrm>
            <a:off x="3181350" y="2628900"/>
            <a:ext cx="654050" cy="0"/>
          </a:xfrm>
          <a:prstGeom prst="line">
            <a:avLst/>
          </a:prstGeom>
          <a:noFill/>
          <a:ln w="15875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87" name="Line 84"/>
          <p:cNvSpPr>
            <a:spLocks noChangeAspect="1" noChangeShapeType="1"/>
          </p:cNvSpPr>
          <p:nvPr/>
        </p:nvSpPr>
        <p:spPr bwMode="auto">
          <a:xfrm>
            <a:off x="2216150" y="3519488"/>
            <a:ext cx="0" cy="873125"/>
          </a:xfrm>
          <a:prstGeom prst="line">
            <a:avLst/>
          </a:prstGeom>
          <a:noFill/>
          <a:ln w="190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88" name="Text Box 86"/>
          <p:cNvSpPr txBox="1">
            <a:spLocks noChangeAspect="1" noChangeArrowheads="1"/>
          </p:cNvSpPr>
          <p:nvPr/>
        </p:nvSpPr>
        <p:spPr bwMode="auto">
          <a:xfrm>
            <a:off x="1789113" y="3351213"/>
            <a:ext cx="434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i="1" smtClean="0">
                <a:solidFill>
                  <a:srgbClr val="4E03C9"/>
                </a:solidFill>
                <a:latin typeface="GOST type B" pitchFamily="34" charset="0"/>
              </a:rPr>
              <a:t>A</a:t>
            </a:r>
            <a:endParaRPr lang="ru-RU" altLang="ru-RU" i="1" smtClean="0">
              <a:solidFill>
                <a:srgbClr val="4E03C9"/>
              </a:solidFill>
              <a:latin typeface="GOST type B" pitchFamily="34" charset="0"/>
            </a:endParaRPr>
          </a:p>
        </p:txBody>
      </p:sp>
      <p:grpSp>
        <p:nvGrpSpPr>
          <p:cNvPr id="7189" name="Group 109"/>
          <p:cNvGrpSpPr>
            <a:grpSpLocks/>
          </p:cNvGrpSpPr>
          <p:nvPr/>
        </p:nvGrpSpPr>
        <p:grpSpPr bwMode="auto">
          <a:xfrm>
            <a:off x="3795713" y="2230438"/>
            <a:ext cx="512762" cy="635000"/>
            <a:chOff x="2348" y="1403"/>
            <a:chExt cx="323" cy="400"/>
          </a:xfrm>
        </p:grpSpPr>
        <p:sp>
          <p:nvSpPr>
            <p:cNvPr id="7253" name="Text Box 95"/>
            <p:cNvSpPr txBox="1">
              <a:spLocks noChangeAspect="1" noChangeArrowheads="1"/>
            </p:cNvSpPr>
            <p:nvPr/>
          </p:nvSpPr>
          <p:spPr bwMode="auto">
            <a:xfrm>
              <a:off x="2348" y="1403"/>
              <a:ext cx="25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smtClean="0">
                  <a:solidFill>
                    <a:srgbClr val="C42500"/>
                  </a:solidFill>
                  <a:latin typeface="GOST type B" pitchFamily="34" charset="0"/>
                </a:rPr>
                <a:t>В</a:t>
              </a:r>
            </a:p>
          </p:txBody>
        </p:sp>
        <p:sp>
          <p:nvSpPr>
            <p:cNvPr id="7254" name="Text Box 96"/>
            <p:cNvSpPr txBox="1">
              <a:spLocks noChangeAspect="1" noChangeArrowheads="1"/>
            </p:cNvSpPr>
            <p:nvPr/>
          </p:nvSpPr>
          <p:spPr bwMode="auto">
            <a:xfrm>
              <a:off x="2479" y="1572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3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grpSp>
        <p:nvGrpSpPr>
          <p:cNvPr id="7190" name="Group 108"/>
          <p:cNvGrpSpPr>
            <a:grpSpLocks/>
          </p:cNvGrpSpPr>
          <p:nvPr/>
        </p:nvGrpSpPr>
        <p:grpSpPr bwMode="auto">
          <a:xfrm>
            <a:off x="4046538" y="3300413"/>
            <a:ext cx="506412" cy="620712"/>
            <a:chOff x="2375" y="1975"/>
            <a:chExt cx="319" cy="391"/>
          </a:xfrm>
        </p:grpSpPr>
        <p:sp>
          <p:nvSpPr>
            <p:cNvPr id="7251" name="Text Box 98"/>
            <p:cNvSpPr txBox="1">
              <a:spLocks noChangeAspect="1" noChangeArrowheads="1"/>
            </p:cNvSpPr>
            <p:nvPr/>
          </p:nvSpPr>
          <p:spPr bwMode="auto">
            <a:xfrm>
              <a:off x="2375" y="1975"/>
              <a:ext cx="24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smtClean="0">
                  <a:solidFill>
                    <a:srgbClr val="C42500"/>
                  </a:solidFill>
                  <a:latin typeface="GOST type B" pitchFamily="34" charset="0"/>
                </a:rPr>
                <a:t>А</a:t>
              </a:r>
            </a:p>
          </p:txBody>
        </p:sp>
        <p:sp>
          <p:nvSpPr>
            <p:cNvPr id="7252" name="Text Box 99"/>
            <p:cNvSpPr txBox="1">
              <a:spLocks noChangeAspect="1" noChangeArrowheads="1"/>
            </p:cNvSpPr>
            <p:nvPr/>
          </p:nvSpPr>
          <p:spPr bwMode="auto">
            <a:xfrm>
              <a:off x="2512" y="2135"/>
              <a:ext cx="18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C42500"/>
                  </a:solidFill>
                  <a:latin typeface="GOST type B" pitchFamily="34" charset="0"/>
                </a:rPr>
                <a:t>3</a:t>
              </a:r>
              <a:endParaRPr lang="ru-RU" altLang="ru-RU" sz="2400" i="1" smtClean="0">
                <a:solidFill>
                  <a:srgbClr val="C42500"/>
                </a:solidFill>
                <a:latin typeface="GOST type B" pitchFamily="34" charset="0"/>
              </a:endParaRPr>
            </a:p>
          </p:txBody>
        </p:sp>
      </p:grpSp>
      <p:sp>
        <p:nvSpPr>
          <p:cNvPr id="10352" name="Rectangle 11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Положение прямой  ОП относительно плоскостей проекций</a:t>
            </a:r>
          </a:p>
        </p:txBody>
      </p:sp>
      <p:sp>
        <p:nvSpPr>
          <p:cNvPr id="7192" name="Line 47"/>
          <p:cNvSpPr>
            <a:spLocks noChangeAspect="1" noChangeShapeType="1"/>
          </p:cNvSpPr>
          <p:nvPr/>
        </p:nvSpPr>
        <p:spPr bwMode="auto">
          <a:xfrm>
            <a:off x="1571625" y="3497263"/>
            <a:ext cx="647700" cy="890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3" name="Line 54"/>
          <p:cNvSpPr>
            <a:spLocks noChangeAspect="1" noChangeShapeType="1"/>
          </p:cNvSpPr>
          <p:nvPr/>
        </p:nvSpPr>
        <p:spPr bwMode="auto">
          <a:xfrm>
            <a:off x="2841625" y="3497263"/>
            <a:ext cx="319088" cy="436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4" name="Rectangle 93"/>
          <p:cNvSpPr>
            <a:spLocks noChangeArrowheads="1"/>
          </p:cNvSpPr>
          <p:nvPr/>
        </p:nvSpPr>
        <p:spPr bwMode="auto">
          <a:xfrm rot="-2226459">
            <a:off x="2289716" y="2806671"/>
            <a:ext cx="5116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4E03C9"/>
                </a:solidFill>
                <a:latin typeface="GOST type B" pitchFamily="34" charset="0"/>
              </a:rPr>
              <a:t>Н.В</a:t>
            </a:r>
          </a:p>
        </p:txBody>
      </p:sp>
      <p:grpSp>
        <p:nvGrpSpPr>
          <p:cNvPr id="13" name="Group 149"/>
          <p:cNvGrpSpPr>
            <a:grpSpLocks/>
          </p:cNvGrpSpPr>
          <p:nvPr/>
        </p:nvGrpSpPr>
        <p:grpSpPr bwMode="auto">
          <a:xfrm>
            <a:off x="2873375" y="2359025"/>
            <a:ext cx="1249363" cy="1168400"/>
            <a:chOff x="1810" y="1486"/>
            <a:chExt cx="787" cy="736"/>
          </a:xfrm>
        </p:grpSpPr>
        <p:sp>
          <p:nvSpPr>
            <p:cNvPr id="7248" name="Freeform 119"/>
            <p:cNvSpPr>
              <a:spLocks/>
            </p:cNvSpPr>
            <p:nvPr/>
          </p:nvSpPr>
          <p:spPr bwMode="auto">
            <a:xfrm>
              <a:off x="1810" y="1644"/>
              <a:ext cx="787" cy="578"/>
            </a:xfrm>
            <a:custGeom>
              <a:avLst/>
              <a:gdLst>
                <a:gd name="T0" fmla="*/ 787 w 787"/>
                <a:gd name="T1" fmla="*/ 576 h 578"/>
                <a:gd name="T2" fmla="*/ 602 w 787"/>
                <a:gd name="T3" fmla="*/ 0 h 578"/>
                <a:gd name="T4" fmla="*/ 0 w 787"/>
                <a:gd name="T5" fmla="*/ 578 h 578"/>
                <a:gd name="T6" fmla="*/ 787 w 787"/>
                <a:gd name="T7" fmla="*/ 576 h 5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7"/>
                <a:gd name="T13" fmla="*/ 0 h 578"/>
                <a:gd name="T14" fmla="*/ 787 w 787"/>
                <a:gd name="T15" fmla="*/ 578 h 5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7" h="578">
                  <a:moveTo>
                    <a:pt x="787" y="576"/>
                  </a:moveTo>
                  <a:lnTo>
                    <a:pt x="602" y="0"/>
                  </a:lnTo>
                  <a:lnTo>
                    <a:pt x="0" y="578"/>
                  </a:lnTo>
                  <a:lnTo>
                    <a:pt x="787" y="576"/>
                  </a:lnTo>
                  <a:close/>
                </a:path>
              </a:pathLst>
            </a:custGeom>
            <a:solidFill>
              <a:srgbClr val="CC0099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49" name="Rectangle 92"/>
            <p:cNvSpPr>
              <a:spLocks noChangeArrowheads="1"/>
            </p:cNvSpPr>
            <p:nvPr/>
          </p:nvSpPr>
          <p:spPr bwMode="auto">
            <a:xfrm>
              <a:off x="2223" y="1722"/>
              <a:ext cx="1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800" b="1" i="1" smtClean="0">
                  <a:solidFill>
                    <a:srgbClr val="4E03C9"/>
                  </a:solidFill>
                  <a:latin typeface="Arial" charset="0"/>
                  <a:sym typeface="Symbol" pitchFamily="18" charset="2"/>
                </a:rPr>
                <a:t></a:t>
              </a:r>
            </a:p>
          </p:txBody>
        </p:sp>
        <p:sp>
          <p:nvSpPr>
            <p:cNvPr id="7250" name="Arc 37"/>
            <p:cNvSpPr>
              <a:spLocks/>
            </p:cNvSpPr>
            <p:nvPr/>
          </p:nvSpPr>
          <p:spPr bwMode="auto">
            <a:xfrm rot="8095833">
              <a:off x="2128" y="1251"/>
              <a:ext cx="172" cy="642"/>
            </a:xfrm>
            <a:custGeom>
              <a:avLst/>
              <a:gdLst>
                <a:gd name="T0" fmla="*/ 0 w 13971"/>
                <a:gd name="T1" fmla="*/ 0 h 20714"/>
                <a:gd name="T2" fmla="*/ 0 w 13971"/>
                <a:gd name="T3" fmla="*/ 0 h 20714"/>
                <a:gd name="T4" fmla="*/ 0 w 13971"/>
                <a:gd name="T5" fmla="*/ 0 h 20714"/>
                <a:gd name="T6" fmla="*/ 0 60000 65536"/>
                <a:gd name="T7" fmla="*/ 0 60000 65536"/>
                <a:gd name="T8" fmla="*/ 0 60000 65536"/>
                <a:gd name="T9" fmla="*/ 0 w 13971"/>
                <a:gd name="T10" fmla="*/ 0 h 20714"/>
                <a:gd name="T11" fmla="*/ 13971 w 13971"/>
                <a:gd name="T12" fmla="*/ 20714 h 207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971" h="20714" fill="none" extrusionOk="0">
                  <a:moveTo>
                    <a:pt x="6123" y="0"/>
                  </a:moveTo>
                  <a:cubicBezTo>
                    <a:pt x="9006" y="852"/>
                    <a:pt x="11678" y="2296"/>
                    <a:pt x="13971" y="4240"/>
                  </a:cubicBezTo>
                </a:path>
                <a:path w="13971" h="20714" stroke="0" extrusionOk="0">
                  <a:moveTo>
                    <a:pt x="6123" y="0"/>
                  </a:moveTo>
                  <a:cubicBezTo>
                    <a:pt x="9006" y="852"/>
                    <a:pt x="11678" y="2296"/>
                    <a:pt x="13971" y="4240"/>
                  </a:cubicBezTo>
                  <a:lnTo>
                    <a:pt x="0" y="20714"/>
                  </a:lnTo>
                  <a:lnTo>
                    <a:pt x="6123" y="0"/>
                  </a:lnTo>
                  <a:close/>
                </a:path>
              </a:pathLst>
            </a:cu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7196" name="Line 70"/>
          <p:cNvSpPr>
            <a:spLocks noChangeShapeType="1"/>
          </p:cNvSpPr>
          <p:nvPr/>
        </p:nvSpPr>
        <p:spPr bwMode="auto">
          <a:xfrm>
            <a:off x="2224088" y="3529013"/>
            <a:ext cx="1909762" cy="0"/>
          </a:xfrm>
          <a:prstGeom prst="line">
            <a:avLst/>
          </a:prstGeom>
          <a:noFill/>
          <a:ln w="15875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7" name="Line 79"/>
          <p:cNvSpPr>
            <a:spLocks noChangeShapeType="1"/>
          </p:cNvSpPr>
          <p:nvPr/>
        </p:nvSpPr>
        <p:spPr bwMode="auto">
          <a:xfrm flipH="1" flipV="1">
            <a:off x="3833813" y="2616200"/>
            <a:ext cx="292100" cy="904875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8" name="Oval 80"/>
          <p:cNvSpPr>
            <a:spLocks noChangeAspect="1" noChangeArrowheads="1"/>
          </p:cNvSpPr>
          <p:nvPr/>
        </p:nvSpPr>
        <p:spPr bwMode="auto">
          <a:xfrm>
            <a:off x="4070350" y="3468688"/>
            <a:ext cx="114300" cy="112712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9" name="Line 66"/>
          <p:cNvSpPr>
            <a:spLocks noChangeAspect="1" noChangeShapeType="1"/>
          </p:cNvSpPr>
          <p:nvPr/>
        </p:nvSpPr>
        <p:spPr bwMode="auto">
          <a:xfrm>
            <a:off x="2840038" y="2182813"/>
            <a:ext cx="336550" cy="461962"/>
          </a:xfrm>
          <a:prstGeom prst="line">
            <a:avLst/>
          </a:prstGeom>
          <a:noFill/>
          <a:ln w="190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200" name="Group 125"/>
          <p:cNvGrpSpPr>
            <a:grpSpLocks noChangeAspect="1"/>
          </p:cNvGrpSpPr>
          <p:nvPr/>
        </p:nvGrpSpPr>
        <p:grpSpPr bwMode="auto">
          <a:xfrm rot="5400000">
            <a:off x="3100388" y="2917825"/>
            <a:ext cx="128587" cy="100013"/>
            <a:chOff x="2533" y="2425"/>
            <a:chExt cx="45" cy="35"/>
          </a:xfrm>
        </p:grpSpPr>
        <p:sp>
          <p:nvSpPr>
            <p:cNvPr id="7246" name="Line 126"/>
            <p:cNvSpPr>
              <a:spLocks noChangeAspect="1" noChangeShapeType="1"/>
            </p:cNvSpPr>
            <p:nvPr/>
          </p:nvSpPr>
          <p:spPr bwMode="auto">
            <a:xfrm>
              <a:off x="2533" y="2425"/>
              <a:ext cx="45" cy="18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47" name="Line 127"/>
            <p:cNvSpPr>
              <a:spLocks noChangeAspect="1" noChangeShapeType="1"/>
            </p:cNvSpPr>
            <p:nvPr/>
          </p:nvSpPr>
          <p:spPr bwMode="auto">
            <a:xfrm flipH="1">
              <a:off x="2533" y="2443"/>
              <a:ext cx="45" cy="17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201" name="Group 131"/>
          <p:cNvGrpSpPr>
            <a:grpSpLocks noChangeAspect="1"/>
          </p:cNvGrpSpPr>
          <p:nvPr/>
        </p:nvGrpSpPr>
        <p:grpSpPr bwMode="auto">
          <a:xfrm rot="5400000">
            <a:off x="2154238" y="3760787"/>
            <a:ext cx="128588" cy="100013"/>
            <a:chOff x="2533" y="2425"/>
            <a:chExt cx="45" cy="35"/>
          </a:xfrm>
        </p:grpSpPr>
        <p:sp>
          <p:nvSpPr>
            <p:cNvPr id="7244" name="Line 132"/>
            <p:cNvSpPr>
              <a:spLocks noChangeAspect="1" noChangeShapeType="1"/>
            </p:cNvSpPr>
            <p:nvPr/>
          </p:nvSpPr>
          <p:spPr bwMode="auto">
            <a:xfrm>
              <a:off x="2533" y="2425"/>
              <a:ext cx="45" cy="18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45" name="Line 133"/>
            <p:cNvSpPr>
              <a:spLocks noChangeAspect="1" noChangeShapeType="1"/>
            </p:cNvSpPr>
            <p:nvPr/>
          </p:nvSpPr>
          <p:spPr bwMode="auto">
            <a:xfrm flipH="1">
              <a:off x="2533" y="2443"/>
              <a:ext cx="45" cy="17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202" name="Group 134"/>
          <p:cNvGrpSpPr>
            <a:grpSpLocks noChangeAspect="1"/>
          </p:cNvGrpSpPr>
          <p:nvPr/>
        </p:nvGrpSpPr>
        <p:grpSpPr bwMode="auto">
          <a:xfrm>
            <a:off x="3614738" y="3478213"/>
            <a:ext cx="128587" cy="100012"/>
            <a:chOff x="2533" y="2425"/>
            <a:chExt cx="45" cy="35"/>
          </a:xfrm>
        </p:grpSpPr>
        <p:sp>
          <p:nvSpPr>
            <p:cNvPr id="7242" name="Line 135"/>
            <p:cNvSpPr>
              <a:spLocks noChangeAspect="1" noChangeShapeType="1"/>
            </p:cNvSpPr>
            <p:nvPr/>
          </p:nvSpPr>
          <p:spPr bwMode="auto">
            <a:xfrm>
              <a:off x="2533" y="2425"/>
              <a:ext cx="45" cy="18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43" name="Line 136"/>
            <p:cNvSpPr>
              <a:spLocks noChangeAspect="1" noChangeShapeType="1"/>
            </p:cNvSpPr>
            <p:nvPr/>
          </p:nvSpPr>
          <p:spPr bwMode="auto">
            <a:xfrm flipH="1">
              <a:off x="2533" y="2443"/>
              <a:ext cx="45" cy="17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203" name="Group 137"/>
          <p:cNvGrpSpPr>
            <a:grpSpLocks noChangeAspect="1"/>
          </p:cNvGrpSpPr>
          <p:nvPr/>
        </p:nvGrpSpPr>
        <p:grpSpPr bwMode="auto">
          <a:xfrm>
            <a:off x="3521075" y="2579688"/>
            <a:ext cx="128588" cy="100012"/>
            <a:chOff x="2533" y="2425"/>
            <a:chExt cx="45" cy="35"/>
          </a:xfrm>
        </p:grpSpPr>
        <p:sp>
          <p:nvSpPr>
            <p:cNvPr id="7240" name="Line 138"/>
            <p:cNvSpPr>
              <a:spLocks noChangeAspect="1" noChangeShapeType="1"/>
            </p:cNvSpPr>
            <p:nvPr/>
          </p:nvSpPr>
          <p:spPr bwMode="auto">
            <a:xfrm>
              <a:off x="2533" y="2425"/>
              <a:ext cx="45" cy="18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41" name="Line 139"/>
            <p:cNvSpPr>
              <a:spLocks noChangeAspect="1" noChangeShapeType="1"/>
            </p:cNvSpPr>
            <p:nvPr/>
          </p:nvSpPr>
          <p:spPr bwMode="auto">
            <a:xfrm flipH="1">
              <a:off x="2533" y="2443"/>
              <a:ext cx="45" cy="17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204" name="Group 140"/>
          <p:cNvGrpSpPr>
            <a:grpSpLocks noChangeAspect="1"/>
          </p:cNvGrpSpPr>
          <p:nvPr/>
        </p:nvGrpSpPr>
        <p:grpSpPr bwMode="auto">
          <a:xfrm rot="-7546326">
            <a:off x="2932113" y="2351087"/>
            <a:ext cx="128588" cy="100013"/>
            <a:chOff x="2533" y="2425"/>
            <a:chExt cx="45" cy="35"/>
          </a:xfrm>
        </p:grpSpPr>
        <p:sp>
          <p:nvSpPr>
            <p:cNvPr id="7238" name="Line 141"/>
            <p:cNvSpPr>
              <a:spLocks noChangeAspect="1" noChangeShapeType="1"/>
            </p:cNvSpPr>
            <p:nvPr/>
          </p:nvSpPr>
          <p:spPr bwMode="auto">
            <a:xfrm>
              <a:off x="2533" y="2425"/>
              <a:ext cx="45" cy="18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39" name="Line 142"/>
            <p:cNvSpPr>
              <a:spLocks noChangeAspect="1" noChangeShapeType="1"/>
            </p:cNvSpPr>
            <p:nvPr/>
          </p:nvSpPr>
          <p:spPr bwMode="auto">
            <a:xfrm flipH="1">
              <a:off x="2533" y="2443"/>
              <a:ext cx="45" cy="17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grpSp>
        <p:nvGrpSpPr>
          <p:cNvPr id="7205" name="Group 143"/>
          <p:cNvGrpSpPr>
            <a:grpSpLocks noChangeAspect="1"/>
          </p:cNvGrpSpPr>
          <p:nvPr/>
        </p:nvGrpSpPr>
        <p:grpSpPr bwMode="auto">
          <a:xfrm rot="-7546326">
            <a:off x="2005013" y="3268662"/>
            <a:ext cx="128588" cy="100013"/>
            <a:chOff x="2533" y="2425"/>
            <a:chExt cx="45" cy="35"/>
          </a:xfrm>
        </p:grpSpPr>
        <p:sp>
          <p:nvSpPr>
            <p:cNvPr id="7236" name="Line 144"/>
            <p:cNvSpPr>
              <a:spLocks noChangeAspect="1" noChangeShapeType="1"/>
            </p:cNvSpPr>
            <p:nvPr/>
          </p:nvSpPr>
          <p:spPr bwMode="auto">
            <a:xfrm>
              <a:off x="2533" y="2425"/>
              <a:ext cx="45" cy="18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37" name="Line 145"/>
            <p:cNvSpPr>
              <a:spLocks noChangeAspect="1" noChangeShapeType="1"/>
            </p:cNvSpPr>
            <p:nvPr/>
          </p:nvSpPr>
          <p:spPr bwMode="auto">
            <a:xfrm flipH="1">
              <a:off x="2533" y="2443"/>
              <a:ext cx="45" cy="17"/>
            </a:xfrm>
            <a:prstGeom prst="line">
              <a:avLst/>
            </a:prstGeom>
            <a:noFill/>
            <a:ln w="190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0388" name="Line 148"/>
          <p:cNvSpPr>
            <a:spLocks noChangeShapeType="1"/>
          </p:cNvSpPr>
          <p:nvPr/>
        </p:nvSpPr>
        <p:spPr bwMode="auto">
          <a:xfrm flipV="1">
            <a:off x="2216150" y="2630488"/>
            <a:ext cx="958850" cy="895350"/>
          </a:xfrm>
          <a:prstGeom prst="line">
            <a:avLst/>
          </a:prstGeom>
          <a:noFill/>
          <a:ln w="190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07" name="Oval 82"/>
          <p:cNvSpPr>
            <a:spLocks noChangeAspect="1" noChangeArrowheads="1"/>
          </p:cNvSpPr>
          <p:nvPr/>
        </p:nvSpPr>
        <p:spPr bwMode="auto">
          <a:xfrm>
            <a:off x="3768725" y="2563813"/>
            <a:ext cx="114300" cy="112712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392" name="Line 152"/>
          <p:cNvSpPr>
            <a:spLocks noChangeShapeType="1"/>
          </p:cNvSpPr>
          <p:nvPr/>
        </p:nvSpPr>
        <p:spPr bwMode="auto">
          <a:xfrm flipV="1">
            <a:off x="2217738" y="2630488"/>
            <a:ext cx="960437" cy="895350"/>
          </a:xfrm>
          <a:prstGeom prst="line">
            <a:avLst/>
          </a:prstGeom>
          <a:noFill/>
          <a:ln w="190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0" name="Group 154"/>
          <p:cNvGrpSpPr>
            <a:grpSpLocks/>
          </p:cNvGrpSpPr>
          <p:nvPr/>
        </p:nvGrpSpPr>
        <p:grpSpPr bwMode="auto">
          <a:xfrm>
            <a:off x="1584325" y="2014538"/>
            <a:ext cx="1257300" cy="1044575"/>
            <a:chOff x="998" y="1269"/>
            <a:chExt cx="792" cy="658"/>
          </a:xfrm>
        </p:grpSpPr>
        <p:sp>
          <p:nvSpPr>
            <p:cNvPr id="7232" name="Freeform 123"/>
            <p:cNvSpPr>
              <a:spLocks/>
            </p:cNvSpPr>
            <p:nvPr/>
          </p:nvSpPr>
          <p:spPr bwMode="auto">
            <a:xfrm>
              <a:off x="998" y="1367"/>
              <a:ext cx="792" cy="560"/>
            </a:xfrm>
            <a:custGeom>
              <a:avLst/>
              <a:gdLst>
                <a:gd name="T0" fmla="*/ 0 w 792"/>
                <a:gd name="T1" fmla="*/ 303 h 560"/>
                <a:gd name="T2" fmla="*/ 792 w 792"/>
                <a:gd name="T3" fmla="*/ 0 h 560"/>
                <a:gd name="T4" fmla="*/ 190 w 792"/>
                <a:gd name="T5" fmla="*/ 560 h 560"/>
                <a:gd name="T6" fmla="*/ 0 w 792"/>
                <a:gd name="T7" fmla="*/ 303 h 5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2"/>
                <a:gd name="T13" fmla="*/ 0 h 560"/>
                <a:gd name="T14" fmla="*/ 792 w 792"/>
                <a:gd name="T15" fmla="*/ 560 h 5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2" h="560">
                  <a:moveTo>
                    <a:pt x="0" y="303"/>
                  </a:moveTo>
                  <a:lnTo>
                    <a:pt x="792" y="0"/>
                  </a:lnTo>
                  <a:lnTo>
                    <a:pt x="190" y="560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333399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7233" name="Group 153"/>
            <p:cNvGrpSpPr>
              <a:grpSpLocks/>
            </p:cNvGrpSpPr>
            <p:nvPr/>
          </p:nvGrpSpPr>
          <p:grpSpPr bwMode="auto">
            <a:xfrm>
              <a:off x="1346" y="1269"/>
              <a:ext cx="267" cy="435"/>
              <a:chOff x="1346" y="1269"/>
              <a:chExt cx="267" cy="435"/>
            </a:xfrm>
          </p:grpSpPr>
          <p:sp>
            <p:nvSpPr>
              <p:cNvPr id="7234" name="Arc 41"/>
              <p:cNvSpPr>
                <a:spLocks/>
              </p:cNvSpPr>
              <p:nvPr/>
            </p:nvSpPr>
            <p:spPr bwMode="auto">
              <a:xfrm rot="-10446746">
                <a:off x="1530" y="1269"/>
                <a:ext cx="83" cy="289"/>
              </a:xfrm>
              <a:custGeom>
                <a:avLst/>
                <a:gdLst>
                  <a:gd name="T0" fmla="*/ 0 w 15252"/>
                  <a:gd name="T1" fmla="*/ 0 h 21545"/>
                  <a:gd name="T2" fmla="*/ 0 w 15252"/>
                  <a:gd name="T3" fmla="*/ 0 h 21545"/>
                  <a:gd name="T4" fmla="*/ 0 w 15252"/>
                  <a:gd name="T5" fmla="*/ 0 h 21545"/>
                  <a:gd name="T6" fmla="*/ 0 60000 65536"/>
                  <a:gd name="T7" fmla="*/ 0 60000 65536"/>
                  <a:gd name="T8" fmla="*/ 0 60000 65536"/>
                  <a:gd name="T9" fmla="*/ 0 w 15252"/>
                  <a:gd name="T10" fmla="*/ 0 h 21545"/>
                  <a:gd name="T11" fmla="*/ 15252 w 15252"/>
                  <a:gd name="T12" fmla="*/ 21545 h 215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252" h="21545" fill="none" extrusionOk="0">
                    <a:moveTo>
                      <a:pt x="1540" y="0"/>
                    </a:moveTo>
                    <a:cubicBezTo>
                      <a:pt x="6713" y="369"/>
                      <a:pt x="11580" y="2588"/>
                      <a:pt x="15251" y="6250"/>
                    </a:cubicBezTo>
                  </a:path>
                  <a:path w="15252" h="21545" stroke="0" extrusionOk="0">
                    <a:moveTo>
                      <a:pt x="1540" y="0"/>
                    </a:moveTo>
                    <a:cubicBezTo>
                      <a:pt x="6713" y="369"/>
                      <a:pt x="11580" y="2588"/>
                      <a:pt x="15251" y="6250"/>
                    </a:cubicBezTo>
                    <a:lnTo>
                      <a:pt x="0" y="21545"/>
                    </a:lnTo>
                    <a:lnTo>
                      <a:pt x="1540" y="0"/>
                    </a:lnTo>
                    <a:close/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7235" name="Rectangle 91"/>
              <p:cNvSpPr>
                <a:spLocks noChangeArrowheads="1"/>
              </p:cNvSpPr>
              <p:nvPr/>
            </p:nvSpPr>
            <p:spPr bwMode="auto">
              <a:xfrm>
                <a:off x="1346" y="1473"/>
                <a:ext cx="195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4E03C9"/>
                    </a:solidFill>
                    <a:latin typeface="Arial" charset="0"/>
                    <a:sym typeface="Symbol" pitchFamily="18" charset="2"/>
                  </a:rPr>
                  <a:t></a:t>
                </a:r>
              </a:p>
            </p:txBody>
          </p:sp>
        </p:grpSp>
      </p:grpSp>
      <p:sp>
        <p:nvSpPr>
          <p:cNvPr id="7210" name="Line 60"/>
          <p:cNvSpPr>
            <a:spLocks noChangeShapeType="1"/>
          </p:cNvSpPr>
          <p:nvPr/>
        </p:nvSpPr>
        <p:spPr bwMode="auto">
          <a:xfrm flipV="1">
            <a:off x="1576388" y="2173288"/>
            <a:ext cx="1265237" cy="488950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11" name="Line 46"/>
          <p:cNvSpPr>
            <a:spLocks noChangeAspect="1" noChangeShapeType="1"/>
          </p:cNvSpPr>
          <p:nvPr/>
        </p:nvSpPr>
        <p:spPr bwMode="auto">
          <a:xfrm>
            <a:off x="1581150" y="2651125"/>
            <a:ext cx="639763" cy="877888"/>
          </a:xfrm>
          <a:prstGeom prst="line">
            <a:avLst/>
          </a:prstGeom>
          <a:noFill/>
          <a:ln w="190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12" name="Oval 87"/>
          <p:cNvSpPr>
            <a:spLocks noChangeAspect="1" noChangeArrowheads="1"/>
          </p:cNvSpPr>
          <p:nvPr/>
        </p:nvSpPr>
        <p:spPr bwMode="auto">
          <a:xfrm>
            <a:off x="1522413" y="2609850"/>
            <a:ext cx="107950" cy="107950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13" name="Oval 65"/>
          <p:cNvSpPr>
            <a:spLocks noChangeAspect="1" noChangeArrowheads="1"/>
          </p:cNvSpPr>
          <p:nvPr/>
        </p:nvSpPr>
        <p:spPr bwMode="auto">
          <a:xfrm>
            <a:off x="2779713" y="2125663"/>
            <a:ext cx="114300" cy="114300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395" name="Line 155"/>
          <p:cNvSpPr>
            <a:spLocks noChangeShapeType="1"/>
          </p:cNvSpPr>
          <p:nvPr/>
        </p:nvSpPr>
        <p:spPr bwMode="auto">
          <a:xfrm flipV="1">
            <a:off x="2217738" y="2635250"/>
            <a:ext cx="950912" cy="887413"/>
          </a:xfrm>
          <a:prstGeom prst="line">
            <a:avLst/>
          </a:prstGeom>
          <a:noFill/>
          <a:ln w="19050">
            <a:solidFill>
              <a:srgbClr val="4E03C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15" name="Oval 85"/>
          <p:cNvSpPr>
            <a:spLocks noChangeAspect="1" noChangeArrowheads="1"/>
          </p:cNvSpPr>
          <p:nvPr/>
        </p:nvSpPr>
        <p:spPr bwMode="auto">
          <a:xfrm>
            <a:off x="2160588" y="3475038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2" name="Group 157"/>
          <p:cNvGrpSpPr>
            <a:grpSpLocks/>
          </p:cNvGrpSpPr>
          <p:nvPr/>
        </p:nvGrpSpPr>
        <p:grpSpPr bwMode="auto">
          <a:xfrm>
            <a:off x="2212975" y="3508375"/>
            <a:ext cx="957263" cy="881063"/>
            <a:chOff x="1394" y="2210"/>
            <a:chExt cx="603" cy="555"/>
          </a:xfrm>
        </p:grpSpPr>
        <p:sp>
          <p:nvSpPr>
            <p:cNvPr id="7228" name="Freeform 114"/>
            <p:cNvSpPr>
              <a:spLocks/>
            </p:cNvSpPr>
            <p:nvPr/>
          </p:nvSpPr>
          <p:spPr bwMode="auto">
            <a:xfrm>
              <a:off x="1394" y="2210"/>
              <a:ext cx="603" cy="555"/>
            </a:xfrm>
            <a:custGeom>
              <a:avLst/>
              <a:gdLst>
                <a:gd name="T0" fmla="*/ 603 w 603"/>
                <a:gd name="T1" fmla="*/ 0 h 555"/>
                <a:gd name="T2" fmla="*/ 600 w 603"/>
                <a:gd name="T3" fmla="*/ 276 h 555"/>
                <a:gd name="T4" fmla="*/ 0 w 603"/>
                <a:gd name="T5" fmla="*/ 555 h 555"/>
                <a:gd name="T6" fmla="*/ 603 w 603"/>
                <a:gd name="T7" fmla="*/ 0 h 5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3"/>
                <a:gd name="T13" fmla="*/ 0 h 555"/>
                <a:gd name="T14" fmla="*/ 603 w 603"/>
                <a:gd name="T15" fmla="*/ 555 h 5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3" h="555">
                  <a:moveTo>
                    <a:pt x="603" y="0"/>
                  </a:moveTo>
                  <a:lnTo>
                    <a:pt x="600" y="276"/>
                  </a:lnTo>
                  <a:lnTo>
                    <a:pt x="0" y="555"/>
                  </a:lnTo>
                  <a:lnTo>
                    <a:pt x="603" y="0"/>
                  </a:lnTo>
                  <a:close/>
                </a:path>
              </a:pathLst>
            </a:custGeom>
            <a:solidFill>
              <a:schemeClr val="hlink">
                <a:alpha val="4196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7229" name="Group 156"/>
            <p:cNvGrpSpPr>
              <a:grpSpLocks/>
            </p:cNvGrpSpPr>
            <p:nvPr/>
          </p:nvGrpSpPr>
          <p:grpSpPr bwMode="auto">
            <a:xfrm>
              <a:off x="1571" y="2384"/>
              <a:ext cx="266" cy="330"/>
              <a:chOff x="1571" y="2384"/>
              <a:chExt cx="266" cy="330"/>
            </a:xfrm>
          </p:grpSpPr>
          <p:sp>
            <p:nvSpPr>
              <p:cNvPr id="7230" name="Arc 45"/>
              <p:cNvSpPr>
                <a:spLocks/>
              </p:cNvSpPr>
              <p:nvPr/>
            </p:nvSpPr>
            <p:spPr bwMode="auto">
              <a:xfrm rot="2559036">
                <a:off x="1571" y="2562"/>
                <a:ext cx="108" cy="152"/>
              </a:xfrm>
              <a:custGeom>
                <a:avLst/>
                <a:gdLst>
                  <a:gd name="T0" fmla="*/ 0 w 10428"/>
                  <a:gd name="T1" fmla="*/ 0 h 21600"/>
                  <a:gd name="T2" fmla="*/ 0 w 10428"/>
                  <a:gd name="T3" fmla="*/ 0 h 21600"/>
                  <a:gd name="T4" fmla="*/ 0 w 104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0428"/>
                  <a:gd name="T10" fmla="*/ 0 h 21600"/>
                  <a:gd name="T11" fmla="*/ 10428 w 104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428" h="21600" fill="none" extrusionOk="0">
                    <a:moveTo>
                      <a:pt x="-1" y="0"/>
                    </a:moveTo>
                    <a:cubicBezTo>
                      <a:pt x="3646" y="0"/>
                      <a:pt x="7234" y="923"/>
                      <a:pt x="10428" y="2683"/>
                    </a:cubicBezTo>
                  </a:path>
                  <a:path w="10428" h="21600" stroke="0" extrusionOk="0">
                    <a:moveTo>
                      <a:pt x="-1" y="0"/>
                    </a:moveTo>
                    <a:cubicBezTo>
                      <a:pt x="3646" y="0"/>
                      <a:pt x="7234" y="923"/>
                      <a:pt x="10428" y="2683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7231" name="Rectangle 88"/>
              <p:cNvSpPr>
                <a:spLocks noChangeArrowheads="1"/>
              </p:cNvSpPr>
              <p:nvPr/>
            </p:nvSpPr>
            <p:spPr bwMode="auto">
              <a:xfrm>
                <a:off x="1630" y="2384"/>
                <a:ext cx="20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4E03C9"/>
                    </a:solidFill>
                    <a:latin typeface="Arial" charset="0"/>
                    <a:sym typeface="Symbol" pitchFamily="18" charset="2"/>
                  </a:rPr>
                  <a:t></a:t>
                </a:r>
              </a:p>
            </p:txBody>
          </p:sp>
        </p:grpSp>
      </p:grpSp>
      <p:sp>
        <p:nvSpPr>
          <p:cNvPr id="7217" name="Line 61"/>
          <p:cNvSpPr>
            <a:spLocks noChangeShapeType="1"/>
          </p:cNvSpPr>
          <p:nvPr/>
        </p:nvSpPr>
        <p:spPr bwMode="auto">
          <a:xfrm flipV="1">
            <a:off x="2227263" y="3944938"/>
            <a:ext cx="952500" cy="450850"/>
          </a:xfrm>
          <a:prstGeom prst="line">
            <a:avLst/>
          </a:prstGeom>
          <a:noFill/>
          <a:ln w="317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18" name="Oval 90"/>
          <p:cNvSpPr>
            <a:spLocks noChangeAspect="1" noChangeArrowheads="1"/>
          </p:cNvSpPr>
          <p:nvPr/>
        </p:nvSpPr>
        <p:spPr bwMode="auto">
          <a:xfrm>
            <a:off x="2155825" y="4335463"/>
            <a:ext cx="114300" cy="112712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19" name="Line 52"/>
          <p:cNvSpPr>
            <a:spLocks noChangeAspect="1" noChangeShapeType="1"/>
          </p:cNvSpPr>
          <p:nvPr/>
        </p:nvSpPr>
        <p:spPr bwMode="auto">
          <a:xfrm>
            <a:off x="3168650" y="2622550"/>
            <a:ext cx="0" cy="1327150"/>
          </a:xfrm>
          <a:prstGeom prst="line">
            <a:avLst/>
          </a:prstGeom>
          <a:noFill/>
          <a:ln w="19050">
            <a:solidFill>
              <a:srgbClr val="C425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20" name="Oval 146"/>
          <p:cNvSpPr>
            <a:spLocks noChangeAspect="1" noChangeArrowheads="1"/>
          </p:cNvSpPr>
          <p:nvPr/>
        </p:nvSpPr>
        <p:spPr bwMode="auto">
          <a:xfrm>
            <a:off x="3116263" y="2576513"/>
            <a:ext cx="114300" cy="112712"/>
          </a:xfrm>
          <a:prstGeom prst="ellipse">
            <a:avLst/>
          </a:prstGeom>
          <a:solidFill>
            <a:srgbClr val="4E03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21" name="Oval 76"/>
          <p:cNvSpPr>
            <a:spLocks noChangeAspect="1" noChangeArrowheads="1"/>
          </p:cNvSpPr>
          <p:nvPr/>
        </p:nvSpPr>
        <p:spPr bwMode="auto">
          <a:xfrm>
            <a:off x="3103563" y="3886200"/>
            <a:ext cx="114300" cy="112713"/>
          </a:xfrm>
          <a:prstGeom prst="ellipse">
            <a:avLst/>
          </a:prstGeom>
          <a:solidFill>
            <a:srgbClr val="C425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7222" name="Group 158"/>
          <p:cNvGrpSpPr>
            <a:grpSpLocks/>
          </p:cNvGrpSpPr>
          <p:nvPr/>
        </p:nvGrpSpPr>
        <p:grpSpPr bwMode="auto">
          <a:xfrm>
            <a:off x="3432175" y="1011238"/>
            <a:ext cx="417513" cy="457200"/>
            <a:chOff x="2162" y="637"/>
            <a:chExt cx="263" cy="288"/>
          </a:xfrm>
        </p:grpSpPr>
        <p:sp>
          <p:nvSpPr>
            <p:cNvPr id="7226" name="Line 159"/>
            <p:cNvSpPr>
              <a:spLocks noChangeAspect="1" noChangeShapeType="1"/>
            </p:cNvSpPr>
            <p:nvPr/>
          </p:nvSpPr>
          <p:spPr bwMode="auto">
            <a:xfrm rot="5400000" flipH="1">
              <a:off x="2142" y="808"/>
              <a:ext cx="1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27" name="Text Box 160"/>
            <p:cNvSpPr txBox="1">
              <a:spLocks noChangeAspect="1" noChangeArrowheads="1"/>
            </p:cNvSpPr>
            <p:nvPr/>
          </p:nvSpPr>
          <p:spPr bwMode="auto">
            <a:xfrm>
              <a:off x="2162" y="637"/>
              <a:ext cx="26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400" b="1" i="1" smtClean="0">
                  <a:solidFill>
                    <a:prstClr val="black"/>
                  </a:solidFill>
                  <a:latin typeface="GOST type B" pitchFamily="34" charset="0"/>
                </a:rPr>
                <a:t>z</a:t>
              </a:r>
              <a:endParaRPr lang="ru-RU" altLang="ru-RU" sz="18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  <p:grpSp>
        <p:nvGrpSpPr>
          <p:cNvPr id="7223" name="Group 161"/>
          <p:cNvGrpSpPr>
            <a:grpSpLocks/>
          </p:cNvGrpSpPr>
          <p:nvPr/>
        </p:nvGrpSpPr>
        <p:grpSpPr bwMode="auto">
          <a:xfrm>
            <a:off x="4808538" y="5053013"/>
            <a:ext cx="392112" cy="457200"/>
            <a:chOff x="3029" y="3183"/>
            <a:chExt cx="247" cy="288"/>
          </a:xfrm>
        </p:grpSpPr>
        <p:sp>
          <p:nvSpPr>
            <p:cNvPr id="7224" name="Line 162"/>
            <p:cNvSpPr>
              <a:spLocks noChangeAspect="1" noChangeShapeType="1"/>
            </p:cNvSpPr>
            <p:nvPr/>
          </p:nvSpPr>
          <p:spPr bwMode="auto">
            <a:xfrm rot="14178596" flipH="1">
              <a:off x="2932" y="3369"/>
              <a:ext cx="196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225" name="Text Box 163"/>
            <p:cNvSpPr txBox="1">
              <a:spLocks noChangeAspect="1" noChangeArrowheads="1"/>
            </p:cNvSpPr>
            <p:nvPr/>
          </p:nvSpPr>
          <p:spPr bwMode="auto">
            <a:xfrm>
              <a:off x="3032" y="3183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400" b="1" i="1" smtClean="0">
                  <a:solidFill>
                    <a:prstClr val="black"/>
                  </a:solidFill>
                  <a:latin typeface="GOST type B" pitchFamily="34" charset="0"/>
                </a:rPr>
                <a:t>y</a:t>
              </a:r>
              <a:endParaRPr lang="ru-RU" altLang="ru-RU" sz="1800" i="1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4439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0185 L 0.00034 0.127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46 L -0.03628 -0.064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" y="-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07118 4.44444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8" grpId="0" animBg="1"/>
      <p:bldP spid="10392" grpId="0" animBg="1"/>
      <p:bldP spid="103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124"/>
          <p:cNvSpPr/>
          <p:nvPr/>
        </p:nvSpPr>
        <p:spPr bwMode="auto">
          <a:xfrm rot="13765363">
            <a:off x="678228" y="2478196"/>
            <a:ext cx="4548575" cy="3879120"/>
          </a:xfrm>
          <a:custGeom>
            <a:avLst/>
            <a:gdLst>
              <a:gd name="connsiteX0" fmla="*/ 0 w 2415399"/>
              <a:gd name="connsiteY0" fmla="*/ 0 h 3972275"/>
              <a:gd name="connsiteX1" fmla="*/ 2415399 w 2415399"/>
              <a:gd name="connsiteY1" fmla="*/ 0 h 3972275"/>
              <a:gd name="connsiteX2" fmla="*/ 2415399 w 2415399"/>
              <a:gd name="connsiteY2" fmla="*/ 3972275 h 3972275"/>
              <a:gd name="connsiteX3" fmla="*/ 0 w 2415399"/>
              <a:gd name="connsiteY3" fmla="*/ 3972275 h 3972275"/>
              <a:gd name="connsiteX4" fmla="*/ 0 w 2415399"/>
              <a:gd name="connsiteY4" fmla="*/ 0 h 3972275"/>
              <a:gd name="connsiteX0" fmla="*/ 0 w 3696481"/>
              <a:gd name="connsiteY0" fmla="*/ 0 h 3972275"/>
              <a:gd name="connsiteX1" fmla="*/ 2415399 w 3696481"/>
              <a:gd name="connsiteY1" fmla="*/ 0 h 3972275"/>
              <a:gd name="connsiteX2" fmla="*/ 3696481 w 3696481"/>
              <a:gd name="connsiteY2" fmla="*/ 2247658 h 3972275"/>
              <a:gd name="connsiteX3" fmla="*/ 0 w 3696481"/>
              <a:gd name="connsiteY3" fmla="*/ 3972275 h 3972275"/>
              <a:gd name="connsiteX4" fmla="*/ 0 w 3696481"/>
              <a:gd name="connsiteY4" fmla="*/ 0 h 3972275"/>
              <a:gd name="connsiteX0" fmla="*/ 1860364 w 3696481"/>
              <a:gd name="connsiteY0" fmla="*/ 0 h 4982032"/>
              <a:gd name="connsiteX1" fmla="*/ 2415399 w 3696481"/>
              <a:gd name="connsiteY1" fmla="*/ 1009757 h 4982032"/>
              <a:gd name="connsiteX2" fmla="*/ 3696481 w 3696481"/>
              <a:gd name="connsiteY2" fmla="*/ 3257415 h 4982032"/>
              <a:gd name="connsiteX3" fmla="*/ 0 w 3696481"/>
              <a:gd name="connsiteY3" fmla="*/ 4982032 h 4982032"/>
              <a:gd name="connsiteX4" fmla="*/ 1860364 w 3696481"/>
              <a:gd name="connsiteY4" fmla="*/ 0 h 4982032"/>
              <a:gd name="connsiteX0" fmla="*/ 0 w 1836117"/>
              <a:gd name="connsiteY0" fmla="*/ 0 h 3257415"/>
              <a:gd name="connsiteX1" fmla="*/ 555035 w 1836117"/>
              <a:gd name="connsiteY1" fmla="*/ 1009757 h 3257415"/>
              <a:gd name="connsiteX2" fmla="*/ 1836117 w 1836117"/>
              <a:gd name="connsiteY2" fmla="*/ 3257415 h 3257415"/>
              <a:gd name="connsiteX3" fmla="*/ 405907 w 1836117"/>
              <a:gd name="connsiteY3" fmla="*/ 3254276 h 3257415"/>
              <a:gd name="connsiteX4" fmla="*/ 0 w 1836117"/>
              <a:gd name="connsiteY4" fmla="*/ 0 h 3257415"/>
              <a:gd name="connsiteX0" fmla="*/ 0 w 1836117"/>
              <a:gd name="connsiteY0" fmla="*/ 0 h 3257415"/>
              <a:gd name="connsiteX1" fmla="*/ 555035 w 1836117"/>
              <a:gd name="connsiteY1" fmla="*/ 1009757 h 3257415"/>
              <a:gd name="connsiteX2" fmla="*/ 1836117 w 1836117"/>
              <a:gd name="connsiteY2" fmla="*/ 3257415 h 3257415"/>
              <a:gd name="connsiteX3" fmla="*/ 405907 w 1836117"/>
              <a:gd name="connsiteY3" fmla="*/ 3254276 h 3257415"/>
              <a:gd name="connsiteX4" fmla="*/ 407246 w 1836117"/>
              <a:gd name="connsiteY4" fmla="*/ 3128872 h 3257415"/>
              <a:gd name="connsiteX5" fmla="*/ 0 w 1836117"/>
              <a:gd name="connsiteY5" fmla="*/ 0 h 3257415"/>
              <a:gd name="connsiteX0" fmla="*/ 0 w 1804906"/>
              <a:gd name="connsiteY0" fmla="*/ 0 h 3254276"/>
              <a:gd name="connsiteX1" fmla="*/ 555035 w 1804906"/>
              <a:gd name="connsiteY1" fmla="*/ 1009757 h 3254276"/>
              <a:gd name="connsiteX2" fmla="*/ 1804906 w 1804906"/>
              <a:gd name="connsiteY2" fmla="*/ 3235977 h 3254276"/>
              <a:gd name="connsiteX3" fmla="*/ 405907 w 1804906"/>
              <a:gd name="connsiteY3" fmla="*/ 3254276 h 3254276"/>
              <a:gd name="connsiteX4" fmla="*/ 407246 w 1804906"/>
              <a:gd name="connsiteY4" fmla="*/ 3128872 h 3254276"/>
              <a:gd name="connsiteX5" fmla="*/ 0 w 1804906"/>
              <a:gd name="connsiteY5" fmla="*/ 0 h 3254276"/>
              <a:gd name="connsiteX0" fmla="*/ 1559941 w 3364847"/>
              <a:gd name="connsiteY0" fmla="*/ 0 h 3254276"/>
              <a:gd name="connsiteX1" fmla="*/ 2114976 w 3364847"/>
              <a:gd name="connsiteY1" fmla="*/ 1009757 h 3254276"/>
              <a:gd name="connsiteX2" fmla="*/ 3364847 w 3364847"/>
              <a:gd name="connsiteY2" fmla="*/ 3235977 h 3254276"/>
              <a:gd name="connsiteX3" fmla="*/ 1965848 w 3364847"/>
              <a:gd name="connsiteY3" fmla="*/ 3254276 h 3254276"/>
              <a:gd name="connsiteX4" fmla="*/ 0 w 3364847"/>
              <a:gd name="connsiteY4" fmla="*/ 27473 h 3254276"/>
              <a:gd name="connsiteX5" fmla="*/ 1559941 w 3364847"/>
              <a:gd name="connsiteY5" fmla="*/ 0 h 3254276"/>
              <a:gd name="connsiteX0" fmla="*/ 1559941 w 3364847"/>
              <a:gd name="connsiteY0" fmla="*/ 0 h 3280912"/>
              <a:gd name="connsiteX1" fmla="*/ 2114976 w 3364847"/>
              <a:gd name="connsiteY1" fmla="*/ 1009757 h 3280912"/>
              <a:gd name="connsiteX2" fmla="*/ 3364847 w 3364847"/>
              <a:gd name="connsiteY2" fmla="*/ 3235977 h 3280912"/>
              <a:gd name="connsiteX3" fmla="*/ 1690310 w 3364847"/>
              <a:gd name="connsiteY3" fmla="*/ 3280912 h 3280912"/>
              <a:gd name="connsiteX4" fmla="*/ 0 w 3364847"/>
              <a:gd name="connsiteY4" fmla="*/ 27473 h 3280912"/>
              <a:gd name="connsiteX5" fmla="*/ 1559941 w 3364847"/>
              <a:gd name="connsiteY5" fmla="*/ 0 h 3280912"/>
              <a:gd name="connsiteX0" fmla="*/ 2878888 w 4683794"/>
              <a:gd name="connsiteY0" fmla="*/ 0 h 4204185"/>
              <a:gd name="connsiteX1" fmla="*/ 3433923 w 4683794"/>
              <a:gd name="connsiteY1" fmla="*/ 1009757 h 4204185"/>
              <a:gd name="connsiteX2" fmla="*/ 4683794 w 4683794"/>
              <a:gd name="connsiteY2" fmla="*/ 3235977 h 4204185"/>
              <a:gd name="connsiteX3" fmla="*/ 247 w 4683794"/>
              <a:gd name="connsiteY3" fmla="*/ 4204185 h 4204185"/>
              <a:gd name="connsiteX4" fmla="*/ 1318947 w 4683794"/>
              <a:gd name="connsiteY4" fmla="*/ 27473 h 4204185"/>
              <a:gd name="connsiteX5" fmla="*/ 2878888 w 4683794"/>
              <a:gd name="connsiteY5" fmla="*/ 0 h 4204185"/>
              <a:gd name="connsiteX0" fmla="*/ 2878888 w 3433923"/>
              <a:gd name="connsiteY0" fmla="*/ 0 h 4204185"/>
              <a:gd name="connsiteX1" fmla="*/ 3433923 w 3433923"/>
              <a:gd name="connsiteY1" fmla="*/ 1009757 h 4204185"/>
              <a:gd name="connsiteX2" fmla="*/ 2078699 w 3433923"/>
              <a:gd name="connsiteY2" fmla="*/ 3791746 h 4204185"/>
              <a:gd name="connsiteX3" fmla="*/ 247 w 3433923"/>
              <a:gd name="connsiteY3" fmla="*/ 4204185 h 4204185"/>
              <a:gd name="connsiteX4" fmla="*/ 1318947 w 3433923"/>
              <a:gd name="connsiteY4" fmla="*/ 27473 h 4204185"/>
              <a:gd name="connsiteX5" fmla="*/ 2878888 w 3433923"/>
              <a:gd name="connsiteY5" fmla="*/ 0 h 4204185"/>
              <a:gd name="connsiteX0" fmla="*/ 2878888 w 4408290"/>
              <a:gd name="connsiteY0" fmla="*/ 0 h 4204185"/>
              <a:gd name="connsiteX1" fmla="*/ 4408290 w 4408290"/>
              <a:gd name="connsiteY1" fmla="*/ 1030471 h 4204185"/>
              <a:gd name="connsiteX2" fmla="*/ 2078699 w 4408290"/>
              <a:gd name="connsiteY2" fmla="*/ 3791746 h 4204185"/>
              <a:gd name="connsiteX3" fmla="*/ 247 w 4408290"/>
              <a:gd name="connsiteY3" fmla="*/ 4204185 h 4204185"/>
              <a:gd name="connsiteX4" fmla="*/ 1318947 w 4408290"/>
              <a:gd name="connsiteY4" fmla="*/ 27473 h 4204185"/>
              <a:gd name="connsiteX5" fmla="*/ 2878888 w 4408290"/>
              <a:gd name="connsiteY5" fmla="*/ 0 h 4204185"/>
              <a:gd name="connsiteX0" fmla="*/ 2805642 w 4408290"/>
              <a:gd name="connsiteY0" fmla="*/ 500603 h 4176712"/>
              <a:gd name="connsiteX1" fmla="*/ 4408290 w 4408290"/>
              <a:gd name="connsiteY1" fmla="*/ 1002998 h 4176712"/>
              <a:gd name="connsiteX2" fmla="*/ 2078699 w 4408290"/>
              <a:gd name="connsiteY2" fmla="*/ 3764273 h 4176712"/>
              <a:gd name="connsiteX3" fmla="*/ 247 w 4408290"/>
              <a:gd name="connsiteY3" fmla="*/ 4176712 h 4176712"/>
              <a:gd name="connsiteX4" fmla="*/ 1318947 w 4408290"/>
              <a:gd name="connsiteY4" fmla="*/ 0 h 4176712"/>
              <a:gd name="connsiteX5" fmla="*/ 2805642 w 4408290"/>
              <a:gd name="connsiteY5" fmla="*/ 500603 h 4176712"/>
              <a:gd name="connsiteX0" fmla="*/ 2805523 w 4408171"/>
              <a:gd name="connsiteY0" fmla="*/ 78712 h 3754821"/>
              <a:gd name="connsiteX1" fmla="*/ 4408171 w 4408171"/>
              <a:gd name="connsiteY1" fmla="*/ 581107 h 3754821"/>
              <a:gd name="connsiteX2" fmla="*/ 2078580 w 4408171"/>
              <a:gd name="connsiteY2" fmla="*/ 3342382 h 3754821"/>
              <a:gd name="connsiteX3" fmla="*/ 128 w 4408171"/>
              <a:gd name="connsiteY3" fmla="*/ 3754821 h 3754821"/>
              <a:gd name="connsiteX4" fmla="*/ 2618453 w 4408171"/>
              <a:gd name="connsiteY4" fmla="*/ 0 h 3754821"/>
              <a:gd name="connsiteX5" fmla="*/ 2805523 w 4408171"/>
              <a:gd name="connsiteY5" fmla="*/ 78712 h 3754821"/>
              <a:gd name="connsiteX0" fmla="*/ 2805523 w 4408171"/>
              <a:gd name="connsiteY0" fmla="*/ 78712 h 3754821"/>
              <a:gd name="connsiteX1" fmla="*/ 4408171 w 4408171"/>
              <a:gd name="connsiteY1" fmla="*/ 581107 h 3754821"/>
              <a:gd name="connsiteX2" fmla="*/ 2078580 w 4408171"/>
              <a:gd name="connsiteY2" fmla="*/ 3342382 h 3754821"/>
              <a:gd name="connsiteX3" fmla="*/ 2131259 w 4408171"/>
              <a:gd name="connsiteY3" fmla="*/ 3278642 h 3754821"/>
              <a:gd name="connsiteX4" fmla="*/ 128 w 4408171"/>
              <a:gd name="connsiteY4" fmla="*/ 3754821 h 3754821"/>
              <a:gd name="connsiteX5" fmla="*/ 2618453 w 4408171"/>
              <a:gd name="connsiteY5" fmla="*/ 0 h 3754821"/>
              <a:gd name="connsiteX6" fmla="*/ 2805523 w 4408171"/>
              <a:gd name="connsiteY6" fmla="*/ 78712 h 3754821"/>
              <a:gd name="connsiteX0" fmla="*/ 2422571 w 4025219"/>
              <a:gd name="connsiteY0" fmla="*/ 78712 h 3815271"/>
              <a:gd name="connsiteX1" fmla="*/ 4025219 w 4025219"/>
              <a:gd name="connsiteY1" fmla="*/ 581107 h 3815271"/>
              <a:gd name="connsiteX2" fmla="*/ 1695628 w 4025219"/>
              <a:gd name="connsiteY2" fmla="*/ 3342382 h 3815271"/>
              <a:gd name="connsiteX3" fmla="*/ 1748307 w 4025219"/>
              <a:gd name="connsiteY3" fmla="*/ 3278642 h 3815271"/>
              <a:gd name="connsiteX4" fmla="*/ 149 w 4025219"/>
              <a:gd name="connsiteY4" fmla="*/ 3815271 h 3815271"/>
              <a:gd name="connsiteX5" fmla="*/ 2235501 w 4025219"/>
              <a:gd name="connsiteY5" fmla="*/ 0 h 3815271"/>
              <a:gd name="connsiteX6" fmla="*/ 2422571 w 4025219"/>
              <a:gd name="connsiteY6" fmla="*/ 78712 h 3815271"/>
              <a:gd name="connsiteX0" fmla="*/ 2945935 w 4548583"/>
              <a:gd name="connsiteY0" fmla="*/ 78712 h 3957832"/>
              <a:gd name="connsiteX1" fmla="*/ 4548583 w 4548583"/>
              <a:gd name="connsiteY1" fmla="*/ 581107 h 3957832"/>
              <a:gd name="connsiteX2" fmla="*/ 2218992 w 4548583"/>
              <a:gd name="connsiteY2" fmla="*/ 3342382 h 3957832"/>
              <a:gd name="connsiteX3" fmla="*/ 2271671 w 4548583"/>
              <a:gd name="connsiteY3" fmla="*/ 3278642 h 3957832"/>
              <a:gd name="connsiteX4" fmla="*/ 120 w 4548583"/>
              <a:gd name="connsiteY4" fmla="*/ 3957832 h 3957832"/>
              <a:gd name="connsiteX5" fmla="*/ 2758865 w 4548583"/>
              <a:gd name="connsiteY5" fmla="*/ 0 h 3957832"/>
              <a:gd name="connsiteX6" fmla="*/ 2945935 w 4548583"/>
              <a:gd name="connsiteY6" fmla="*/ 78712 h 3957832"/>
              <a:gd name="connsiteX0" fmla="*/ 2945927 w 4548575"/>
              <a:gd name="connsiteY0" fmla="*/ 0 h 3879120"/>
              <a:gd name="connsiteX1" fmla="*/ 4548575 w 4548575"/>
              <a:gd name="connsiteY1" fmla="*/ 502395 h 3879120"/>
              <a:gd name="connsiteX2" fmla="*/ 2218984 w 4548575"/>
              <a:gd name="connsiteY2" fmla="*/ 3263670 h 3879120"/>
              <a:gd name="connsiteX3" fmla="*/ 2271663 w 4548575"/>
              <a:gd name="connsiteY3" fmla="*/ 3199930 h 3879120"/>
              <a:gd name="connsiteX4" fmla="*/ 112 w 4548575"/>
              <a:gd name="connsiteY4" fmla="*/ 3879120 h 3879120"/>
              <a:gd name="connsiteX5" fmla="*/ 2990329 w 4548575"/>
              <a:gd name="connsiteY5" fmla="*/ 41493 h 3879120"/>
              <a:gd name="connsiteX6" fmla="*/ 2945927 w 4548575"/>
              <a:gd name="connsiteY6" fmla="*/ 0 h 387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8575" h="3879120">
                <a:moveTo>
                  <a:pt x="2945927" y="0"/>
                </a:moveTo>
                <a:lnTo>
                  <a:pt x="4548575" y="502395"/>
                </a:lnTo>
                <a:lnTo>
                  <a:pt x="2218984" y="3263670"/>
                </a:lnTo>
                <a:cubicBezTo>
                  <a:pt x="2210843" y="3272433"/>
                  <a:pt x="2279804" y="3191167"/>
                  <a:pt x="2271663" y="3199930"/>
                </a:cubicBezTo>
                <a:lnTo>
                  <a:pt x="112" y="3879120"/>
                </a:lnTo>
                <a:cubicBezTo>
                  <a:pt x="-21194" y="3739693"/>
                  <a:pt x="3011635" y="180920"/>
                  <a:pt x="2990329" y="41493"/>
                </a:cubicBezTo>
                <a:lnTo>
                  <a:pt x="2945927" y="0"/>
                </a:ln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4572008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000364" y="2000240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14480" y="292893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714480" y="435769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000364" y="3929066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8" idx="4"/>
          </p:cNvCxnSpPr>
          <p:nvPr/>
        </p:nvCxnSpPr>
        <p:spPr>
          <a:xfrm rot="5400000">
            <a:off x="1142976" y="3714752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215340" y="3071016"/>
            <a:ext cx="171451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8" idx="7"/>
            <a:endCxn id="7" idx="2"/>
          </p:cNvCxnSpPr>
          <p:nvPr/>
        </p:nvCxnSpPr>
        <p:spPr>
          <a:xfrm rot="5400000" flipH="1" flipV="1">
            <a:off x="1979308" y="1928802"/>
            <a:ext cx="878180" cy="1163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9" idx="6"/>
            <a:endCxn id="10" idx="3"/>
          </p:cNvCxnSpPr>
          <p:nvPr/>
        </p:nvCxnSpPr>
        <p:spPr>
          <a:xfrm flipV="1">
            <a:off x="1857356" y="4051018"/>
            <a:ext cx="1163932" cy="3781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928926" y="4214818"/>
            <a:ext cx="592428" cy="3066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1857356" y="2714620"/>
            <a:ext cx="1021056" cy="285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Дуга 15"/>
          <p:cNvSpPr/>
          <p:nvPr/>
        </p:nvSpPr>
        <p:spPr>
          <a:xfrm rot="9089987">
            <a:off x="2850907" y="3857229"/>
            <a:ext cx="392083" cy="371423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2857488" y="2428868"/>
            <a:ext cx="928694" cy="285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143240" y="1714488"/>
            <a:ext cx="1143008" cy="285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3285322" y="2214554"/>
            <a:ext cx="572298" cy="794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143240" y="3643314"/>
            <a:ext cx="1114803" cy="3450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3036083" y="2750339"/>
            <a:ext cx="1928826" cy="1588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1357290" y="3071810"/>
            <a:ext cx="378114" cy="92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1285852" y="4500570"/>
            <a:ext cx="449552" cy="163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5400000">
            <a:off x="713554" y="3857628"/>
            <a:ext cx="1429554" cy="794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Дуга 53"/>
          <p:cNvSpPr/>
          <p:nvPr/>
        </p:nvSpPr>
        <p:spPr>
          <a:xfrm rot="1828870">
            <a:off x="1823825" y="2776890"/>
            <a:ext cx="333519" cy="323000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Дуга 54"/>
          <p:cNvSpPr/>
          <p:nvPr/>
        </p:nvSpPr>
        <p:spPr>
          <a:xfrm rot="2126244">
            <a:off x="1934259" y="4281546"/>
            <a:ext cx="347301" cy="366612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>
            <a:stCxn id="9" idx="5"/>
          </p:cNvCxnSpPr>
          <p:nvPr/>
        </p:nvCxnSpPr>
        <p:spPr>
          <a:xfrm rot="16200000" flipH="1">
            <a:off x="2515093" y="3800985"/>
            <a:ext cx="163800" cy="152112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6200000" flipH="1">
            <a:off x="2500298" y="4071942"/>
            <a:ext cx="142876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2428860" y="2786058"/>
            <a:ext cx="142876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H="1">
            <a:off x="3000364" y="2428868"/>
            <a:ext cx="142876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3000364" y="2357430"/>
            <a:ext cx="142876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3143240" y="4429132"/>
            <a:ext cx="214314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143240" y="4357694"/>
            <a:ext cx="214314" cy="1428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000364" y="157161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В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500166" y="2571744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А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143240" y="3571876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В</a:t>
            </a:r>
            <a:r>
              <a:rPr lang="ru-RU" sz="1100" dirty="0" smtClean="0">
                <a:latin typeface="GOST type B" pitchFamily="34" charset="0"/>
              </a:rPr>
              <a:t>1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71604" y="4500570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А</a:t>
            </a:r>
            <a:r>
              <a:rPr lang="ru-RU" sz="1200" dirty="0" smtClean="0">
                <a:latin typeface="GOST type B" pitchFamily="34" charset="0"/>
              </a:rPr>
              <a:t>1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428992" y="4572008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В</a:t>
            </a:r>
            <a:r>
              <a:rPr lang="ru-RU" sz="1200" dirty="0" smtClean="0">
                <a:latin typeface="GOST type B" pitchFamily="34" charset="0"/>
              </a:rPr>
              <a:t>0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84" name="Овал 83"/>
          <p:cNvSpPr/>
          <p:nvPr/>
        </p:nvSpPr>
        <p:spPr>
          <a:xfrm>
            <a:off x="3286116" y="4572008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3000364" y="257174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3071802" y="264318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Bʹ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 rot="508263">
            <a:off x="2595692" y="4256631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Arial"/>
                <a:cs typeface="Arial"/>
              </a:rPr>
              <a:t>l</a:t>
            </a:r>
            <a:r>
              <a:rPr lang="en-US" dirty="0" err="1" smtClean="0">
                <a:latin typeface="Arial"/>
                <a:cs typeface="Arial"/>
              </a:rPr>
              <a:t>ABl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2143108" y="2571744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α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2357422" y="4143380"/>
            <a:ext cx="31611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α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 rot="21202438">
            <a:off x="2233786" y="2463352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1кат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16200000">
            <a:off x="2502270" y="2212582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OST type B" pitchFamily="34" charset="0"/>
              </a:rPr>
              <a:t>2кат</a:t>
            </a:r>
            <a:endParaRPr lang="ru-RU" dirty="0">
              <a:latin typeface="GOST type B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16200000">
            <a:off x="957781" y="361419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zA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 rot="20280361">
            <a:off x="3217197" y="400603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Δ</a:t>
            </a:r>
            <a:r>
              <a:rPr lang="en-US" dirty="0" smtClean="0">
                <a:latin typeface="Arial"/>
                <a:cs typeface="Arial"/>
              </a:rPr>
              <a:t>z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 rot="16200000">
            <a:off x="3172359" y="211399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Δ</a:t>
            </a:r>
            <a:r>
              <a:rPr lang="en-US" dirty="0" smtClean="0">
                <a:latin typeface="Arial"/>
                <a:cs typeface="Arial"/>
              </a:rPr>
              <a:t>z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 rot="16200000">
            <a:off x="3600987" y="282837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z</a:t>
            </a:r>
            <a:r>
              <a:rPr lang="ru-RU" dirty="0" smtClean="0">
                <a:latin typeface="Arial"/>
                <a:cs typeface="Arial"/>
              </a:rPr>
              <a:t>В</a:t>
            </a:r>
            <a:endParaRPr lang="ru-RU" dirty="0"/>
          </a:p>
        </p:txBody>
      </p:sp>
      <p:sp>
        <p:nvSpPr>
          <p:cNvPr id="58" name="Заголовок 1"/>
          <p:cNvSpPr>
            <a:spLocks noGrp="1"/>
          </p:cNvSpPr>
          <p:nvPr>
            <p:ph type="title"/>
          </p:nvPr>
        </p:nvSpPr>
        <p:spPr>
          <a:xfrm>
            <a:off x="294903" y="188640"/>
            <a:ext cx="8309545" cy="71596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Натуральная величина отрезка прямой ОП. Метод прямоугольного треугольника.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9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2"/>
          </p:nvPr>
        </p:nvSpPr>
        <p:spPr>
          <a:xfrm>
            <a:off x="5286375" y="1285875"/>
            <a:ext cx="3581400" cy="4191000"/>
          </a:xfrm>
          <a:blipFill rotWithShape="1">
            <a:blip r:embed="rId2"/>
            <a:stretch>
              <a:fillRect l="-3644" t="-1890"/>
            </a:stretch>
          </a:blipFill>
        </p:spPr>
        <p:txBody>
          <a:bodyPr/>
          <a:lstStyle/>
          <a:p>
            <a:r>
              <a:rPr lang="ru-RU" dirty="0">
                <a:noFill/>
              </a:rPr>
              <a:t> </a:t>
            </a:r>
          </a:p>
        </p:txBody>
      </p:sp>
      <p:sp>
        <p:nvSpPr>
          <p:cNvPr id="68" name="Дуга 67"/>
          <p:cNvSpPr/>
          <p:nvPr/>
        </p:nvSpPr>
        <p:spPr>
          <a:xfrm rot="15673587">
            <a:off x="2946325" y="2465230"/>
            <a:ext cx="392083" cy="371423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5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7" grpId="0" animBg="1"/>
      <p:bldP spid="8" grpId="0" animBg="1"/>
      <p:bldP spid="9" grpId="0" animBg="1"/>
      <p:bldP spid="10" grpId="0" animBg="1"/>
      <p:bldP spid="54" grpId="0" animBg="1"/>
      <p:bldP spid="55" grpId="0" animBg="1"/>
      <p:bldP spid="79" grpId="0"/>
      <p:bldP spid="80" grpId="0"/>
      <p:bldP spid="81" grpId="0"/>
      <p:bldP spid="82" grpId="0"/>
      <p:bldP spid="83" grpId="0"/>
      <p:bldP spid="84" grpId="0" animBg="1"/>
      <p:bldP spid="85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2" grpId="0"/>
      <p:bldP spid="53" grpId="0"/>
      <p:bldP spid="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188640"/>
            <a:ext cx="7986067" cy="71596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Правило прямоугольного треугольника</a:t>
            </a:r>
            <a:endParaRPr lang="ru-RU" sz="32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88024" y="1052736"/>
                <a:ext cx="4248472" cy="554461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1800" dirty="0" smtClean="0">
                    <a:solidFill>
                      <a:srgbClr val="FF0000"/>
                    </a:solidFill>
                  </a:rPr>
                  <a:t>Натуральной величиной 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отрезка является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гипотенуза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 прямоугольного треугольника, у которого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одним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 из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катетов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 равен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проекции отрезка 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на плоскости проекций,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вторым катетом – разность расстояний от концов отрезка 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до данной плоскости проекций.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Угол наклона 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отрезка к той или иной плоскости проекций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равен углу между гипотенузой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 – Н.В. </a:t>
                </a:r>
                <a:r>
                  <a:rPr lang="ru-RU" sz="1800" dirty="0">
                    <a:solidFill>
                      <a:srgbClr val="002060"/>
                    </a:solidFill>
                  </a:rPr>
                  <a:t>и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 катетом- </a:t>
                </a:r>
                <a:r>
                  <a:rPr lang="ru-RU" sz="1800" dirty="0" smtClean="0">
                    <a:solidFill>
                      <a:srgbClr val="FF0000"/>
                    </a:solidFill>
                  </a:rPr>
                  <a:t>проекцией</a:t>
                </a:r>
                <a:r>
                  <a:rPr lang="ru-RU" sz="1800" dirty="0" smtClean="0">
                    <a:solidFill>
                      <a:srgbClr val="002060"/>
                    </a:solidFill>
                  </a:rPr>
                  <a:t> на эту плоскость проекций.</a:t>
                </a: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                          ⋀</a:t>
                </a:r>
                <a:endParaRPr lang="ru-RU" sz="2000" dirty="0" smtClean="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                     α=|АВ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  <m:t>П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000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|</a:t>
                </a:r>
                <a:r>
                  <a:rPr lang="ru-RU" sz="2000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/>
                </a:r>
                <a:endParaRPr lang="ru-RU" sz="2000" dirty="0" smtClean="0">
                  <a:solidFill>
                    <a:srgbClr val="002060"/>
                  </a:solidFill>
                  <a:latin typeface="Lucida Sans Unicode"/>
                  <a:cs typeface="Lucida Sans Unicode"/>
                </a:endParaRPr>
              </a:p>
              <a:p>
                <a:pPr marL="0" indent="0">
                  <a:buNone/>
                </a:pPr>
                <a:r>
                  <a:rPr lang="ru-RU" sz="2000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                          ⋀</a:t>
                </a:r>
              </a:p>
              <a:p>
                <a:pPr marL="0" indent="0" algn="ctr">
                  <a:buNone/>
                </a:pPr>
                <a:r>
                  <a:rPr lang="ru-RU" sz="2000" dirty="0">
                    <a:solidFill>
                      <a:srgbClr val="002060"/>
                    </a:solidFill>
                    <a:latin typeface="Arial"/>
                    <a:cs typeface="Arial"/>
                  </a:rPr>
                  <a:t>β</a:t>
                </a:r>
                <a:r>
                  <a:rPr lang="ru-RU" sz="2000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=|</a:t>
                </a:r>
                <a:r>
                  <a:rPr lang="ru-RU" sz="2000" dirty="0">
                    <a:solidFill>
                      <a:srgbClr val="002060"/>
                    </a:solidFill>
                    <a:latin typeface="Arial"/>
                    <a:cs typeface="Arial"/>
                  </a:rPr>
                  <a:t>АВ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  <m:t>П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002060"/>
                    </a:solidFill>
                    <a:latin typeface="Arial"/>
                    <a:cs typeface="Arial"/>
                  </a:rPr>
                  <a:t>|</a:t>
                </a:r>
                <a:endParaRPr lang="ru-RU" sz="2000" dirty="0" smtClean="0">
                  <a:solidFill>
                    <a:srgbClr val="002060"/>
                  </a:solidFill>
                  <a:latin typeface="Arial"/>
                  <a:cs typeface="Arial"/>
                </a:endParaRPr>
              </a:p>
              <a:p>
                <a:pPr marL="0" indent="0" algn="ctr">
                  <a:buNone/>
                </a:pPr>
                <a:r>
                  <a:rPr lang="ru-RU" sz="2000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⋀</a:t>
                </a:r>
              </a:p>
              <a:p>
                <a:pPr marL="0" indent="0" algn="ctr">
                  <a:buNone/>
                </a:pPr>
                <a:r>
                  <a:rPr lang="ru-RU" sz="2000" dirty="0">
                    <a:solidFill>
                      <a:srgbClr val="002060"/>
                    </a:solidFill>
                    <a:latin typeface="Arial"/>
                    <a:cs typeface="Arial"/>
                  </a:rPr>
                  <a:t>γ</a:t>
                </a:r>
                <a:r>
                  <a:rPr lang="ru-RU" sz="2000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=|</a:t>
                </a:r>
                <a:r>
                  <a:rPr lang="ru-RU" sz="2000" dirty="0">
                    <a:solidFill>
                      <a:srgbClr val="002060"/>
                    </a:solidFill>
                    <a:latin typeface="Arial"/>
                    <a:cs typeface="Arial"/>
                  </a:rPr>
                  <a:t>АВ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</m:ctrlPr>
                      </m:sSubPr>
                      <m:e>
                        <m:r>
                          <a:rPr lang="ru-RU" sz="2000" i="1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  <m:t>П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latin typeface="Cambria Math"/>
                            <a:cs typeface="Arial"/>
                          </a:rPr>
                          <m:t>3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srgbClr val="002060"/>
                    </a:solidFill>
                    <a:latin typeface="Arial"/>
                    <a:cs typeface="Arial"/>
                  </a:rPr>
                  <a:t>|</a:t>
                </a:r>
                <a:endParaRPr lang="ru-RU" sz="2000" dirty="0" smtClean="0">
                  <a:solidFill>
                    <a:srgbClr val="002060"/>
                  </a:solidFill>
                  <a:latin typeface="Arial"/>
                  <a:cs typeface="Arial"/>
                </a:endParaRPr>
              </a:p>
              <a:p>
                <a:pPr marL="0" indent="0" algn="ctr">
                  <a:buNone/>
                </a:pPr>
                <a:endParaRPr lang="ru-RU" sz="1800" dirty="0"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88024" y="1052736"/>
                <a:ext cx="4248472" cy="5544616"/>
              </a:xfrm>
              <a:blipFill rotWithShape="1">
                <a:blip r:embed="rId2"/>
                <a:stretch>
                  <a:fillRect l="-1148" t="-440" r="-2582" b="-2750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 стрелкой 6"/>
          <p:cNvCxnSpPr/>
          <p:nvPr/>
        </p:nvCxnSpPr>
        <p:spPr bwMode="auto">
          <a:xfrm>
            <a:off x="215516" y="4149080"/>
            <a:ext cx="4356484" cy="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 flipV="1">
            <a:off x="899720" y="1937569"/>
            <a:ext cx="2232248" cy="101432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971600" y="4677087"/>
            <a:ext cx="2232248" cy="101054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3126669" y="1912704"/>
            <a:ext cx="72008" cy="281244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467544" y="2951895"/>
            <a:ext cx="352839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Прямая соединительная линия 33"/>
          <p:cNvCxnSpPr/>
          <p:nvPr/>
        </p:nvCxnSpPr>
        <p:spPr bwMode="auto">
          <a:xfrm>
            <a:off x="3126669" y="1912704"/>
            <a:ext cx="1445331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Прямая соединительная линия 34"/>
          <p:cNvCxnSpPr/>
          <p:nvPr/>
        </p:nvCxnSpPr>
        <p:spPr bwMode="auto">
          <a:xfrm>
            <a:off x="3832296" y="1906488"/>
            <a:ext cx="8306" cy="102675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Прямоугольник 52"/>
          <p:cNvSpPr/>
          <p:nvPr/>
        </p:nvSpPr>
        <p:spPr bwMode="auto">
          <a:xfrm rot="19621537">
            <a:off x="3020550" y="4725339"/>
            <a:ext cx="233346" cy="18932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 bwMode="auto">
          <a:xfrm>
            <a:off x="3203848" y="4719026"/>
            <a:ext cx="649335" cy="89934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Прямая соединительная линия 55"/>
          <p:cNvCxnSpPr/>
          <p:nvPr/>
        </p:nvCxnSpPr>
        <p:spPr bwMode="auto">
          <a:xfrm flipV="1">
            <a:off x="971600" y="5639579"/>
            <a:ext cx="2862950" cy="4805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Прямая соединительная линия 61"/>
          <p:cNvCxnSpPr/>
          <p:nvPr/>
        </p:nvCxnSpPr>
        <p:spPr bwMode="auto">
          <a:xfrm>
            <a:off x="593557" y="2933246"/>
            <a:ext cx="0" cy="118756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Прямая соединительная линия 62"/>
          <p:cNvCxnSpPr/>
          <p:nvPr/>
        </p:nvCxnSpPr>
        <p:spPr bwMode="auto">
          <a:xfrm>
            <a:off x="4440171" y="1912704"/>
            <a:ext cx="0" cy="224200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2" name="Дуга 2071"/>
          <p:cNvSpPr/>
          <p:nvPr/>
        </p:nvSpPr>
        <p:spPr bwMode="auto">
          <a:xfrm rot="1244221">
            <a:off x="1069665" y="5206407"/>
            <a:ext cx="914400" cy="914400"/>
          </a:xfrm>
          <a:prstGeom prst="arc">
            <a:avLst>
              <a:gd name="adj1" fmla="val 16973498"/>
              <a:gd name="adj2" fmla="val 2050199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 bwMode="auto">
          <a:xfrm flipV="1">
            <a:off x="2987824" y="2384884"/>
            <a:ext cx="216024" cy="18002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Прямая соединительная линия 77"/>
          <p:cNvCxnSpPr/>
          <p:nvPr/>
        </p:nvCxnSpPr>
        <p:spPr bwMode="auto">
          <a:xfrm flipV="1">
            <a:off x="3546444" y="5064471"/>
            <a:ext cx="144016" cy="24625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" name="Прямая соединительная линия 91"/>
          <p:cNvCxnSpPr/>
          <p:nvPr/>
        </p:nvCxnSpPr>
        <p:spPr bwMode="auto">
          <a:xfrm>
            <a:off x="903199" y="2933246"/>
            <a:ext cx="34200" cy="273036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2598649" y="1518004"/>
                <a:ext cx="4939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8649" y="1518004"/>
                <a:ext cx="493981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9" name="TextBox 98"/>
              <p:cNvSpPr txBox="1"/>
              <p:nvPr/>
            </p:nvSpPr>
            <p:spPr>
              <a:xfrm>
                <a:off x="474413" y="5639579"/>
                <a:ext cx="4918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99" name="TextBox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413" y="5639579"/>
                <a:ext cx="491866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0" name="TextBox 99"/>
              <p:cNvSpPr txBox="1"/>
              <p:nvPr/>
            </p:nvSpPr>
            <p:spPr>
              <a:xfrm>
                <a:off x="3867149" y="5597560"/>
                <a:ext cx="4939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149" y="5597560"/>
                <a:ext cx="493981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1" name="TextBox 100"/>
              <p:cNvSpPr txBox="1"/>
              <p:nvPr/>
            </p:nvSpPr>
            <p:spPr>
              <a:xfrm>
                <a:off x="3203848" y="4357410"/>
                <a:ext cx="488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01" name="TextBox 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4357410"/>
                <a:ext cx="488660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TextBox 103"/>
          <p:cNvSpPr txBox="1"/>
          <p:nvPr/>
        </p:nvSpPr>
        <p:spPr>
          <a:xfrm>
            <a:off x="1914024" y="521625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Arial"/>
                <a:cs typeface="Arial"/>
              </a:rPr>
              <a:t>α</a:t>
            </a:r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6" name="TextBox 105"/>
              <p:cNvSpPr txBox="1"/>
              <p:nvPr/>
            </p:nvSpPr>
            <p:spPr>
              <a:xfrm>
                <a:off x="474413" y="2488599"/>
                <a:ext cx="497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06" name="TextBox 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413" y="2488599"/>
                <a:ext cx="497187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7" name="TextBox 106"/>
              <p:cNvSpPr txBox="1"/>
              <p:nvPr/>
            </p:nvSpPr>
            <p:spPr>
              <a:xfrm>
                <a:off x="3495030" y="4732103"/>
                <a:ext cx="500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𝑍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07" name="TextBox 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030" y="4732103"/>
                <a:ext cx="500906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2393647" y="5228228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DA04A2"/>
                </a:solidFill>
                <a:latin typeface="Arial"/>
                <a:cs typeface="Arial"/>
              </a:rPr>
              <a:t>|</a:t>
            </a:r>
            <a:r>
              <a:rPr lang="en-US" dirty="0" smtClean="0">
                <a:solidFill>
                  <a:srgbClr val="DA04A2"/>
                </a:solidFill>
                <a:latin typeface="Arial"/>
                <a:cs typeface="Arial"/>
              </a:rPr>
              <a:t>AB</a:t>
            </a:r>
            <a:r>
              <a:rPr lang="ru-RU" dirty="0" smtClean="0">
                <a:solidFill>
                  <a:srgbClr val="DA04A2"/>
                </a:solidFill>
                <a:latin typeface="Arial"/>
                <a:cs typeface="Arial"/>
              </a:rPr>
              <a:t>|</a:t>
            </a:r>
            <a:endParaRPr lang="ru-RU" dirty="0">
              <a:solidFill>
                <a:srgbClr val="DA04A2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3130" y="373226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111" name="Овал 110"/>
          <p:cNvSpPr/>
          <p:nvPr/>
        </p:nvSpPr>
        <p:spPr bwMode="auto">
          <a:xfrm>
            <a:off x="844448" y="2859323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Овал 111"/>
          <p:cNvSpPr/>
          <p:nvPr/>
        </p:nvSpPr>
        <p:spPr bwMode="auto">
          <a:xfrm>
            <a:off x="3065215" y="1844997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Овал 113"/>
          <p:cNvSpPr/>
          <p:nvPr/>
        </p:nvSpPr>
        <p:spPr bwMode="auto">
          <a:xfrm>
            <a:off x="865391" y="5571034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Овал 114"/>
          <p:cNvSpPr/>
          <p:nvPr/>
        </p:nvSpPr>
        <p:spPr bwMode="auto">
          <a:xfrm>
            <a:off x="3126669" y="4584515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Овал 115"/>
          <p:cNvSpPr/>
          <p:nvPr/>
        </p:nvSpPr>
        <p:spPr bwMode="auto">
          <a:xfrm>
            <a:off x="3760288" y="5539864"/>
            <a:ext cx="144016" cy="185143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16200000">
            <a:off x="3385070" y="2187038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solidFill>
                  <a:srgbClr val="00B050"/>
                </a:solidFill>
              </a:rPr>
              <a:t>Δ</a:t>
            </a:r>
            <a:r>
              <a:rPr lang="en-US" dirty="0" smtClean="0">
                <a:solidFill>
                  <a:srgbClr val="00B050"/>
                </a:solidFill>
                <a:latin typeface="Arial"/>
                <a:cs typeface="Arial"/>
              </a:rPr>
              <a:t>z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6200000">
            <a:off x="171963" y="325700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  <a:latin typeface="GOST type B" pitchFamily="34" charset="0"/>
                <a:cs typeface="Arial"/>
              </a:rPr>
              <a:t>z</a:t>
            </a:r>
            <a:r>
              <a:rPr lang="en-US" dirty="0" err="1" smtClean="0">
                <a:solidFill>
                  <a:srgbClr val="00B050"/>
                </a:solidFill>
                <a:latin typeface="Arial"/>
                <a:cs typeface="Arial"/>
              </a:rPr>
              <a:t>A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 rot="16200000">
            <a:off x="4071934" y="2714620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GOST type B" pitchFamily="34" charset="0"/>
                <a:cs typeface="Arial"/>
              </a:rPr>
              <a:t>z</a:t>
            </a:r>
            <a:r>
              <a:rPr lang="ru-RU" dirty="0" err="1" smtClean="0">
                <a:solidFill>
                  <a:srgbClr val="00B050"/>
                </a:solidFill>
                <a:latin typeface="Arial"/>
                <a:cs typeface="Arial"/>
              </a:rPr>
              <a:t>В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969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2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2072" grpId="0" animBg="1"/>
      <p:bldP spid="59" grpId="0" animBg="1"/>
      <p:bldP spid="99" grpId="0" animBg="1"/>
      <p:bldP spid="100" grpId="0" animBg="1"/>
      <p:bldP spid="101" grpId="0" animBg="1"/>
      <p:bldP spid="104" grpId="0"/>
      <p:bldP spid="106" grpId="0" animBg="1"/>
      <p:bldP spid="107" grpId="0" animBg="1"/>
      <p:bldP spid="60" grpId="0"/>
      <p:bldP spid="64" grpId="0"/>
      <p:bldP spid="111" grpId="0" animBg="1"/>
      <p:bldP spid="112" grpId="0" animBg="1"/>
      <p:bldP spid="114" grpId="0" animBg="1"/>
      <p:bldP spid="115" grpId="0" animBg="1"/>
      <p:bldP spid="1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7723801" cy="555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3028" y="5373216"/>
            <a:ext cx="7623348" cy="98727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Графический признак </a:t>
            </a:r>
            <a:r>
              <a:rPr lang="ru-RU" sz="2000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а</a:t>
            </a:r>
            <a:r>
              <a:rPr lang="ru-RU" sz="2000" b="1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∩</a:t>
            </a:r>
            <a:r>
              <a:rPr lang="en-US" sz="2000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b</a:t>
            </a:r>
            <a:r>
              <a:rPr lang="ru-RU" sz="2000" dirty="0" smtClean="0">
                <a:solidFill>
                  <a:srgbClr val="FF0000"/>
                </a:solidFill>
              </a:rPr>
              <a:t>: </a:t>
            </a:r>
            <a:r>
              <a:rPr lang="ru-RU" sz="2000" dirty="0" smtClean="0">
                <a:solidFill>
                  <a:srgbClr val="002060"/>
                </a:solidFill>
              </a:rPr>
              <a:t>точки пересечения одноименных проекций лежат на одной линии связи, установленного направления</a:t>
            </a:r>
            <a:r>
              <a:rPr lang="ru-RU" sz="2000" dirty="0" smtClean="0">
                <a:solidFill>
                  <a:srgbClr val="FF0000"/>
                </a:solidFill>
              </a:rPr>
              <a:t> 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75856" y="1018505"/>
            <a:ext cx="5688632" cy="507918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Прямые называются пересекающимися, если они имеют единственную общую точку. Они всегда лежат в одной плоскости.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а</a:t>
            </a:r>
            <a:r>
              <a:rPr lang="ru-RU" sz="2400" b="1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∩</a:t>
            </a:r>
            <a:r>
              <a:rPr lang="en-US" sz="2400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b</a:t>
            </a:r>
            <a:r>
              <a:rPr lang="en-US" sz="2400" dirty="0" smtClean="0">
                <a:solidFill>
                  <a:srgbClr val="002060"/>
                </a:solidFill>
                <a:latin typeface="Arial"/>
                <a:cs typeface="Arial"/>
              </a:rPr>
              <a:t>=</a:t>
            </a:r>
            <a:r>
              <a:rPr lang="en-US" sz="2400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C</a:t>
            </a:r>
            <a:endParaRPr lang="ru-RU" sz="2400" dirty="0" smtClean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На основании свойства принадлежности:</a:t>
            </a:r>
          </a:p>
          <a:p>
            <a:pPr marL="0" indent="0">
              <a:buNone/>
            </a:pPr>
            <a:endParaRPr lang="ru-RU" sz="2400" dirty="0" smtClean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  <a:latin typeface="Lucida Sans Unicode"/>
                <a:cs typeface="Lucida Sans Unicode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        а</a:t>
            </a:r>
            <a:r>
              <a:rPr lang="ru-RU" sz="2400" b="1" dirty="0">
                <a:solidFill>
                  <a:srgbClr val="002060"/>
                </a:solidFill>
                <a:latin typeface="Lucida Sans Unicode"/>
                <a:cs typeface="Lucida Sans Unicode"/>
              </a:rPr>
              <a:t>∩</a:t>
            </a:r>
            <a:r>
              <a:rPr lang="en-US" sz="2400" dirty="0">
                <a:solidFill>
                  <a:srgbClr val="002060"/>
                </a:solidFill>
                <a:latin typeface="Lucida Sans Unicode"/>
                <a:cs typeface="Lucida Sans Unicode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Arial"/>
                <a:cs typeface="Arial"/>
              </a:rPr>
              <a:t>=</a:t>
            </a:r>
            <a:r>
              <a:rPr lang="en-US" sz="2400" dirty="0">
                <a:solidFill>
                  <a:srgbClr val="002060"/>
                </a:solidFill>
                <a:latin typeface="Lucida Sans Unicode"/>
                <a:cs typeface="Lucida Sans Unicode"/>
              </a:rPr>
              <a:t>C⇒</a:t>
            </a:r>
            <a:endParaRPr lang="ru-RU" sz="2400" dirty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Lucida Sans Unicode"/>
              <a:cs typeface="Lucida Sans Unicode"/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315200" cy="715962"/>
          </a:xfrm>
        </p:spPr>
        <p:txBody>
          <a:bodyPr/>
          <a:lstStyle/>
          <a:p>
            <a:pPr algn="ctr"/>
            <a:r>
              <a:rPr lang="ru-RU" altLang="ru-RU" sz="2400" b="1" dirty="0">
                <a:solidFill>
                  <a:srgbClr val="C00000"/>
                </a:solidFill>
              </a:rPr>
              <a:t>Взаимное положение прямых на комплексном чертеже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 flipH="1">
            <a:off x="1577672" y="3886200"/>
            <a:ext cx="914400" cy="98640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Прямая соединительная линия 7"/>
          <p:cNvCxnSpPr/>
          <p:nvPr/>
        </p:nvCxnSpPr>
        <p:spPr bwMode="auto">
          <a:xfrm>
            <a:off x="1547664" y="3958208"/>
            <a:ext cx="914400" cy="9144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1208584" y="2199810"/>
            <a:ext cx="1592560" cy="42045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1475656" y="2060848"/>
            <a:ext cx="1058416" cy="69837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467544" y="3284984"/>
            <a:ext cx="2664296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>
            <a:off x="2004864" y="2410036"/>
            <a:ext cx="0" cy="200537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/>
          <p:cNvSpPr txBox="1"/>
          <p:nvPr/>
        </p:nvSpPr>
        <p:spPr>
          <a:xfrm>
            <a:off x="611560" y="292494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</a:t>
            </a:r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123728" y="4166695"/>
                <a:ext cx="477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4166695"/>
                <a:ext cx="477438" cy="369332"/>
              </a:xfrm>
              <a:prstGeom prst="rect">
                <a:avLst/>
              </a:prstGeom>
              <a:blipFill rotWithShape="1">
                <a:blip r:embed="rId2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1793491" y="1848514"/>
                <a:ext cx="4827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3491" y="1848514"/>
                <a:ext cx="482761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1203902" y="4351361"/>
                <a:ext cx="4969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3902" y="4351361"/>
                <a:ext cx="496996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462064" y="1783914"/>
                <a:ext cx="5029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2064" y="1783914"/>
                <a:ext cx="502958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1208584" y="3558098"/>
                <a:ext cx="4923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584" y="3558098"/>
                <a:ext cx="492314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1115534" y="1660738"/>
                <a:ext cx="4982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534" y="1660738"/>
                <a:ext cx="498278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Овал 28"/>
          <p:cNvSpPr/>
          <p:nvPr/>
        </p:nvSpPr>
        <p:spPr bwMode="auto">
          <a:xfrm>
            <a:off x="1932856" y="2317464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932856" y="4315441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Левая фигурная скобка 30"/>
          <p:cNvSpPr/>
          <p:nvPr/>
        </p:nvSpPr>
        <p:spPr bwMode="auto">
          <a:xfrm>
            <a:off x="5568680" y="3987248"/>
            <a:ext cx="155448" cy="914400"/>
          </a:xfrm>
          <a:prstGeom prst="leftBrac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2" name="Объект 2"/>
              <p:cNvSpPr txBox="1">
                <a:spLocks/>
              </p:cNvSpPr>
              <p:nvPr/>
            </p:nvSpPr>
            <p:spPr bwMode="auto">
              <a:xfrm>
                <a:off x="5076056" y="3886200"/>
                <a:ext cx="3103660" cy="9872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fontAlgn="base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fontAlgn="base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buFontTx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i="1" kern="0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         </m:t>
                        </m:r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а</m:t>
                        </m:r>
                      </m:e>
                      <m:sub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kern="0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∩</a:t>
                </a:r>
                <a:r>
                  <a:rPr lang="ru-RU" kern="0" dirty="0">
                    <a:solidFill>
                      <a:srgbClr val="00206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b</m:t>
                        </m:r>
                      </m:e>
                      <m:sub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kern="0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=</a:t>
                </a:r>
                <a:r>
                  <a:rPr lang="ru-RU" kern="0" dirty="0">
                    <a:solidFill>
                      <a:srgbClr val="00206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С</m:t>
                        </m:r>
                      </m:e>
                      <m:sub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kern="0" dirty="0">
                    <a:solidFill>
                      <a:srgbClr val="002060"/>
                    </a:solidFill>
                    <a:cs typeface="Lucida Sans Unicode"/>
                  </a:rPr>
                  <a:t/>
                </a:r>
                <a:endParaRPr lang="ru-RU" kern="0" dirty="0" smtClean="0">
                  <a:solidFill>
                    <a:srgbClr val="002060"/>
                  </a:solidFill>
                  <a:cs typeface="Lucida Sans Unicode"/>
                </a:endParaRPr>
              </a:p>
              <a:p>
                <a:pPr marL="0" indent="0">
                  <a:buFontTx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i="1" kern="0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         </m:t>
                        </m:r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а</m:t>
                        </m:r>
                      </m:e>
                      <m:sub>
                        <m:r>
                          <a:rPr lang="ru-RU" i="1" kern="0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kern="0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∩</a:t>
                </a:r>
                <a:r>
                  <a:rPr lang="ru-RU" kern="0" dirty="0">
                    <a:solidFill>
                      <a:srgbClr val="00206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b</m:t>
                        </m:r>
                      </m:e>
                      <m:sub>
                        <m:r>
                          <a:rPr lang="ru-RU" i="1" kern="0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kern="0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=</a:t>
                </a:r>
                <a:r>
                  <a:rPr lang="ru-RU" kern="0" dirty="0">
                    <a:solidFill>
                      <a:srgbClr val="00206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i="1" ker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С</m:t>
                        </m:r>
                      </m:e>
                      <m:sub>
                        <m:r>
                          <a:rPr lang="ru-RU" i="1" kern="0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endParaRPr lang="ru-RU" kern="0" dirty="0" smtClean="0"/>
              </a:p>
              <a:p>
                <a:pPr marL="0" indent="0">
                  <a:buFontTx/>
                  <a:buNone/>
                </a:pPr>
                <a:endParaRPr lang="ru-RU" kern="0" dirty="0"/>
              </a:p>
            </p:txBody>
          </p:sp>
        </mc:Choice>
        <mc:Fallback>
          <p:sp>
            <p:nvSpPr>
              <p:cNvPr id="32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76056" y="3886200"/>
                <a:ext cx="3103660" cy="987272"/>
              </a:xfrm>
              <a:prstGeom prst="rect">
                <a:avLst/>
              </a:prstGeom>
              <a:blipFill rotWithShape="1">
                <a:blip r:embed="rId8"/>
                <a:stretch>
                  <a:fillRect t="-4969" b="-2298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40645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315200" cy="7159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Параллельные прямые</a:t>
            </a:r>
            <a:endParaRPr lang="ru-RU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5724128" y="3979912"/>
                <a:ext cx="2157569" cy="129614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i="1" smtClean="0">
                          <a:latin typeface="Cambria Math"/>
                        </a:rPr>
                        <m:t>||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i="1" smtClean="0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r>
                  <a:rPr lang="ru-RU" dirty="0"/>
                  <a:t/>
                </a:r>
                <a:r>
                  <a:rPr lang="ru-RU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</a:rPr>
                          <m:t>а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/>
                      </a:rPr>
                      <m:t>||</m:t>
                    </m:r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ru-RU" i="1">
                            <a:latin typeface="Cambria Math"/>
                          </a:rPr>
                          <m:t>b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5724128" y="3979912"/>
                <a:ext cx="2157569" cy="129614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203662"/>
            <a:ext cx="3581400" cy="4191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Если прямые в пространстве параллельны, то их одноименные проекции тоже параллельны.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а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||</a:t>
            </a:r>
            <a:r>
              <a:rPr lang="en-US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b⇒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827584" y="4005064"/>
            <a:ext cx="2016224" cy="197913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1259632" y="3645024"/>
            <a:ext cx="1833736" cy="16212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 flipV="1">
            <a:off x="827584" y="1844824"/>
            <a:ext cx="2016224" cy="62996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 flipV="1">
            <a:off x="1259632" y="2062272"/>
            <a:ext cx="1833736" cy="53414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Прямая соединительная линия 28"/>
          <p:cNvCxnSpPr/>
          <p:nvPr/>
        </p:nvCxnSpPr>
        <p:spPr bwMode="auto">
          <a:xfrm>
            <a:off x="827584" y="2474784"/>
            <a:ext cx="0" cy="153028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Прямая соединительная линия 29"/>
          <p:cNvCxnSpPr/>
          <p:nvPr/>
        </p:nvCxnSpPr>
        <p:spPr bwMode="auto">
          <a:xfrm>
            <a:off x="1294983" y="2595931"/>
            <a:ext cx="0" cy="1033345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Прямая соединительная линия 30"/>
          <p:cNvCxnSpPr/>
          <p:nvPr/>
        </p:nvCxnSpPr>
        <p:spPr bwMode="auto">
          <a:xfrm flipV="1">
            <a:off x="2843808" y="1844824"/>
            <a:ext cx="0" cy="2358153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>
            <a:off x="3093368" y="2062272"/>
            <a:ext cx="2639" cy="174487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Прямая соединительная линия 47"/>
          <p:cNvCxnSpPr/>
          <p:nvPr/>
        </p:nvCxnSpPr>
        <p:spPr bwMode="auto">
          <a:xfrm>
            <a:off x="278813" y="3239924"/>
            <a:ext cx="3113765" cy="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2771799" y="1662162"/>
                <a:ext cx="6207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sz="2000" i="1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799" y="1662162"/>
                <a:ext cx="620777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786102" y="1929234"/>
                <a:ext cx="5014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102" y="1929234"/>
                <a:ext cx="501483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 rot="375125">
                <a:off x="2264921" y="3325977"/>
                <a:ext cx="5143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sz="2000" i="1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375125">
                <a:off x="2264921" y="3325977"/>
                <a:ext cx="514307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54" name="TextBox 53"/>
              <p:cNvSpPr txBox="1"/>
              <p:nvPr/>
            </p:nvSpPr>
            <p:spPr>
              <a:xfrm>
                <a:off x="810917" y="3611537"/>
                <a:ext cx="4923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917" y="3611537"/>
                <a:ext cx="492314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98267" y="28392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6" name="Левая фигурная скобка 55"/>
          <p:cNvSpPr/>
          <p:nvPr/>
        </p:nvSpPr>
        <p:spPr bwMode="auto">
          <a:xfrm>
            <a:off x="6012160" y="4170784"/>
            <a:ext cx="155448" cy="914400"/>
          </a:xfrm>
          <a:prstGeom prst="leftBrac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 rot="1309367">
            <a:off x="2360007" y="3405458"/>
            <a:ext cx="317306" cy="3092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cs typeface="Arial"/>
              </a:rPr>
              <a:t>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cs typeface="Arial"/>
              </a:rPr>
              <a:t>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07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315200" cy="7159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Скрещивающиеся прямые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423" y="5712538"/>
            <a:ext cx="7728937" cy="1028829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DA04A2"/>
                </a:solidFill>
              </a:rPr>
              <a:t>Графический признак скрещивающихся прямых: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точки пересечения одноименных проекций прямых никогда не находятся на одной линии связи.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03848" y="1081620"/>
            <a:ext cx="5760640" cy="297716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Если прямые не параллельны и не пересекаются, то они называются скрещивающимися прямыми, которые лежат в параллельных плоскостях и не имеющие общих точек.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Через скрещивающиеся прямые невозможно провести плоскость, т.к. если одна прямая будет принадлежать плоскости, то другая будет пересекать эту плоскость.</a:t>
            </a:r>
            <a:endParaRPr lang="ru-RU" sz="2000" dirty="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1086178" y="3770751"/>
            <a:ext cx="1355020" cy="57606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Прямая соединительная линия 6"/>
          <p:cNvCxnSpPr/>
          <p:nvPr/>
        </p:nvCxnSpPr>
        <p:spPr bwMode="auto">
          <a:xfrm>
            <a:off x="127904" y="3140968"/>
            <a:ext cx="2911527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Прямая соединительная линия 7"/>
          <p:cNvCxnSpPr/>
          <p:nvPr/>
        </p:nvCxnSpPr>
        <p:spPr bwMode="auto">
          <a:xfrm flipH="1">
            <a:off x="1331640" y="3770751"/>
            <a:ext cx="1433875" cy="102640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2129444" y="1412776"/>
            <a:ext cx="1" cy="2790023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 flipH="1">
            <a:off x="899592" y="1196752"/>
            <a:ext cx="1541606" cy="118335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971600" y="1628800"/>
            <a:ext cx="1584176" cy="74523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 flipH="1">
            <a:off x="1522653" y="1880852"/>
            <a:ext cx="1" cy="280429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Овал 27"/>
          <p:cNvSpPr/>
          <p:nvPr/>
        </p:nvSpPr>
        <p:spPr bwMode="auto">
          <a:xfrm>
            <a:off x="1450646" y="1788280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1439651" y="3873640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455796" y="4546825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2057436" y="4110227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2057437" y="2132855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2053800" y="1320204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 rot="19632741">
                <a:off x="648850" y="1814463"/>
                <a:ext cx="5014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632741">
                <a:off x="648850" y="1814463"/>
                <a:ext cx="501483" cy="4001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 rot="19070806">
                <a:off x="2269995" y="3473530"/>
                <a:ext cx="50834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sz="2000" i="1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70806">
                <a:off x="2269995" y="3473530"/>
                <a:ext cx="508344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972566" y="1296292"/>
                <a:ext cx="9561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/>
                          </a:rPr>
                          <m:t>С</m:t>
                        </m:r>
                      </m:e>
                      <m:sub>
                        <m:r>
                          <a:rPr lang="ru-RU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000" dirty="0"/>
                  <a:t/>
                </a:r>
                <a:r>
                  <a:rPr lang="ru-RU" sz="2000" dirty="0" smtClean="0">
                    <a:latin typeface="Arial"/>
                    <a:cs typeface="Arial"/>
                  </a:rPr>
                  <a:t>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ru-RU" sz="2000" i="1" smtClean="0">
                            <a:latin typeface="Cambria Math"/>
                          </a:rPr>
                          <m:t>D</m:t>
                        </m:r>
                      </m:e>
                      <m:sub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ru-RU" sz="2000" dirty="0"/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566" y="1296292"/>
                <a:ext cx="956159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6154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1420952" y="3611146"/>
                <a:ext cx="5371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sz="2000" i="1">
                              <a:latin typeface="Cambria Math"/>
                            </a:rPr>
                            <m:t>D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0952" y="3611146"/>
                <a:ext cx="537198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1344037" y="4685151"/>
                <a:ext cx="5115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4037" y="4685151"/>
                <a:ext cx="511550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 rot="1470809">
                <a:off x="2264032" y="1788280"/>
                <a:ext cx="5143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sz="2000" i="1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470809">
                <a:off x="2264032" y="1788280"/>
                <a:ext cx="514307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2142406" y="2318485"/>
                <a:ext cx="51110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ru-RU" sz="2000" i="1">
                              <a:latin typeface="Cambria Math"/>
                            </a:rPr>
                            <m:t>F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406" y="2318485"/>
                <a:ext cx="511102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2158348" y="1284299"/>
                <a:ext cx="5207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Е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348" y="1284299"/>
                <a:ext cx="520719" cy="400110"/>
              </a:xfrm>
              <a:prstGeom prst="rect">
                <a:avLst/>
              </a:prstGeom>
              <a:blipFill rotWithShape="1">
                <a:blip r:embed="rId9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 rot="1305160">
                <a:off x="899592" y="3373036"/>
                <a:ext cx="4923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305160">
                <a:off x="899592" y="3373036"/>
                <a:ext cx="492314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1763688" y="4349725"/>
                <a:ext cx="9153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/>
                          </a:rPr>
                          <m:t>Е</m:t>
                        </m:r>
                      </m:e>
                      <m:sub>
                        <m:r>
                          <a:rPr lang="ru-RU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000" dirty="0"/>
                  <a:t/>
                </a:r>
                <a:r>
                  <a:rPr lang="ru-RU" sz="2000" dirty="0" smtClean="0">
                    <a:latin typeface="Arial"/>
                    <a:cs typeface="Arial"/>
                  </a:rPr>
                  <a:t>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ru-RU" sz="2000" i="1">
                            <a:latin typeface="Cambria Math"/>
                          </a:rPr>
                          <m:t>F</m:t>
                        </m:r>
                      </m:e>
                      <m:sub>
                        <m:r>
                          <a:rPr lang="ru-RU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ru-RU" sz="2000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349725"/>
                <a:ext cx="915379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6154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Box 45"/>
          <p:cNvSpPr txBox="1"/>
          <p:nvPr/>
        </p:nvSpPr>
        <p:spPr>
          <a:xfrm>
            <a:off x="251520" y="280778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 bwMode="auto">
          <a:xfrm rot="20445509">
            <a:off x="3996780" y="4150219"/>
            <a:ext cx="1692543" cy="1469838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Прямоугольник 47"/>
          <p:cNvSpPr/>
          <p:nvPr/>
        </p:nvSpPr>
        <p:spPr bwMode="auto">
          <a:xfrm rot="19890467">
            <a:off x="7035534" y="4512509"/>
            <a:ext cx="1626262" cy="1236665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 bwMode="auto">
          <a:xfrm rot="10800000" flipV="1">
            <a:off x="4229726" y="4572007"/>
            <a:ext cx="1270968" cy="101324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Прямая соединительная линия 49"/>
          <p:cNvCxnSpPr/>
          <p:nvPr/>
        </p:nvCxnSpPr>
        <p:spPr bwMode="auto">
          <a:xfrm rot="10800000" flipV="1">
            <a:off x="7143768" y="4500570"/>
            <a:ext cx="928694" cy="85725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Прямая соединительная линия 50"/>
          <p:cNvCxnSpPr/>
          <p:nvPr/>
        </p:nvCxnSpPr>
        <p:spPr bwMode="auto">
          <a:xfrm rot="16200000" flipH="1">
            <a:off x="4208651" y="4422972"/>
            <a:ext cx="1027365" cy="98521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Прямая соединительная линия 51"/>
          <p:cNvCxnSpPr/>
          <p:nvPr/>
        </p:nvCxnSpPr>
        <p:spPr bwMode="auto">
          <a:xfrm>
            <a:off x="7103750" y="4461704"/>
            <a:ext cx="506103" cy="43204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Прямая соединительная линия 57"/>
          <p:cNvCxnSpPr/>
          <p:nvPr/>
        </p:nvCxnSpPr>
        <p:spPr bwMode="auto">
          <a:xfrm flipH="1" flipV="1">
            <a:off x="7609853" y="4895922"/>
            <a:ext cx="523713" cy="42987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Прямая соединительная линия 75"/>
          <p:cNvCxnSpPr/>
          <p:nvPr/>
        </p:nvCxnSpPr>
        <p:spPr bwMode="auto">
          <a:xfrm flipH="1" flipV="1">
            <a:off x="8133566" y="5325800"/>
            <a:ext cx="247090" cy="21602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Овал 78"/>
          <p:cNvSpPr/>
          <p:nvPr/>
        </p:nvSpPr>
        <p:spPr bwMode="auto">
          <a:xfrm>
            <a:off x="2643174" y="4714884"/>
            <a:ext cx="1272576" cy="91440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/>
                <a:cs typeface="Lucida Sans Unicode"/>
              </a:rPr>
              <a:t>а∩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/>
                <a:cs typeface="Lucida Sans Unicode"/>
              </a:rPr>
              <a:t>b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cs typeface="Arial"/>
              </a:rPr>
              <a:t>=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 Unicode"/>
                <a:cs typeface="Lucida Sans Unicode"/>
              </a:rPr>
              <a:t>C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Овал 79"/>
          <p:cNvSpPr/>
          <p:nvPr/>
        </p:nvSpPr>
        <p:spPr bwMode="auto">
          <a:xfrm>
            <a:off x="5969166" y="3976363"/>
            <a:ext cx="914400" cy="91440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Lucida Sans Unicode"/>
                <a:cs typeface="Lucida Sans Unicode"/>
              </a:rPr>
              <a:t>а</a:t>
            </a:r>
            <a:r>
              <a:rPr lang="ru-RU" sz="4000" dirty="0" smtClean="0">
                <a:latin typeface="Lucida Sans Unicode"/>
                <a:cs typeface="Lucida Sans Unicode"/>
              </a:rPr>
              <a:t>∸</a:t>
            </a:r>
            <a:r>
              <a:rPr lang="en-US" sz="2400" dirty="0" smtClean="0">
                <a:latin typeface="Lucida Sans Unicode"/>
                <a:cs typeface="Lucida Sans Unicode"/>
              </a:rPr>
              <a:t>b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Овал 82"/>
          <p:cNvSpPr/>
          <p:nvPr/>
        </p:nvSpPr>
        <p:spPr bwMode="auto">
          <a:xfrm>
            <a:off x="4810197" y="4977586"/>
            <a:ext cx="144016" cy="185143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744114" y="4533488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</a:t>
            </a:r>
            <a:endParaRPr lang="ru-RU" sz="2000" dirty="0"/>
          </a:p>
        </p:txBody>
      </p:sp>
      <p:sp>
        <p:nvSpPr>
          <p:cNvPr id="85" name="TextBox 84"/>
          <p:cNvSpPr txBox="1"/>
          <p:nvPr/>
        </p:nvSpPr>
        <p:spPr>
          <a:xfrm rot="2709330">
            <a:off x="4390638" y="4270790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Lucida Sans Unicode"/>
                <a:cs typeface="Lucida Sans Unicode"/>
              </a:rPr>
              <a:t>а</a:t>
            </a:r>
            <a:endParaRPr lang="ru-RU" sz="2000" dirty="0"/>
          </a:p>
        </p:txBody>
      </p:sp>
      <p:sp>
        <p:nvSpPr>
          <p:cNvPr id="86" name="TextBox 85"/>
          <p:cNvSpPr txBox="1"/>
          <p:nvPr/>
        </p:nvSpPr>
        <p:spPr>
          <a:xfrm rot="19470432">
            <a:off x="7769380" y="4111734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Lucida Sans Unicode"/>
                <a:cs typeface="Lucida Sans Unicode"/>
              </a:rPr>
              <a:t>а</a:t>
            </a:r>
            <a:endParaRPr lang="ru-RU" sz="2000" dirty="0"/>
          </a:p>
        </p:txBody>
      </p:sp>
      <p:sp>
        <p:nvSpPr>
          <p:cNvPr id="87" name="TextBox 86"/>
          <p:cNvSpPr txBox="1"/>
          <p:nvPr/>
        </p:nvSpPr>
        <p:spPr>
          <a:xfrm rot="19023869">
            <a:off x="4181425" y="4983074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Lucida Sans Unicode"/>
                <a:cs typeface="Lucida Sans Unicode"/>
              </a:rPr>
              <a:t>b</a:t>
            </a:r>
            <a:endParaRPr lang="ru-RU" sz="2000" dirty="0"/>
          </a:p>
        </p:txBody>
      </p:sp>
      <p:sp>
        <p:nvSpPr>
          <p:cNvPr id="88" name="TextBox 87"/>
          <p:cNvSpPr txBox="1"/>
          <p:nvPr/>
        </p:nvSpPr>
        <p:spPr>
          <a:xfrm rot="2709330">
            <a:off x="7969676" y="4796991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Lucida Sans Unicode"/>
                <a:cs typeface="Lucida Sans Unicode"/>
              </a:rPr>
              <a:t>b</a:t>
            </a:r>
            <a:endParaRPr lang="ru-RU" sz="2000" dirty="0"/>
          </a:p>
        </p:txBody>
      </p:sp>
      <p:sp>
        <p:nvSpPr>
          <p:cNvPr id="89" name="TextBox 88"/>
          <p:cNvSpPr txBox="1"/>
          <p:nvPr/>
        </p:nvSpPr>
        <p:spPr>
          <a:xfrm rot="19964899">
            <a:off x="7181112" y="526098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</a:t>
            </a:r>
          </a:p>
        </p:txBody>
      </p:sp>
      <p:sp>
        <p:nvSpPr>
          <p:cNvPr id="90" name="TextBox 89"/>
          <p:cNvSpPr txBox="1"/>
          <p:nvPr/>
        </p:nvSpPr>
        <p:spPr>
          <a:xfrm rot="19952959">
            <a:off x="5383295" y="496336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</a:t>
            </a:r>
          </a:p>
        </p:txBody>
      </p:sp>
    </p:spTree>
    <p:extLst>
      <p:ext uri="{BB962C8B-B14F-4D97-AF65-F5344CB8AC3E}">
        <p14:creationId xmlns="" xmlns:p14="http://schemas.microsoft.com/office/powerpoint/2010/main" val="187522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 animBg="1"/>
      <p:bldP spid="48" grpId="0" animBg="1"/>
      <p:bldP spid="79" grpId="0" animBg="1"/>
      <p:bldP spid="80" grpId="0" animBg="1"/>
      <p:bldP spid="83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315200" cy="71596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ПРОВЕРЬ СЕБЯ!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Задания в тестовой форме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8572560" cy="5557854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Через точку А можно провести…</a:t>
            </a: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Через точки А и В можно провести…</a:t>
            </a: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endParaRPr lang="ru-RU" sz="1600" dirty="0" smtClean="0">
              <a:latin typeface="GOST type B" pitchFamily="34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Прямая параллельная одной из плоскостей проекций, называется…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425" t="24765" r="4109" b="61476"/>
          <a:stretch>
            <a:fillRect/>
          </a:stretch>
        </p:blipFill>
        <p:spPr bwMode="auto">
          <a:xfrm>
            <a:off x="642910" y="3357562"/>
            <a:ext cx="578647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2283" t="3669" r="4109" b="81655"/>
          <a:stretch>
            <a:fillRect/>
          </a:stretch>
        </p:blipFill>
        <p:spPr bwMode="auto">
          <a:xfrm>
            <a:off x="285720" y="1500174"/>
            <a:ext cx="585791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5372" t="44186" r="3303" b="41785"/>
          <a:stretch>
            <a:fillRect/>
          </a:stretch>
        </p:blipFill>
        <p:spPr bwMode="auto">
          <a:xfrm>
            <a:off x="1500166" y="5000636"/>
            <a:ext cx="6000792" cy="114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8715436" cy="5557854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latin typeface="GOST type B" pitchFamily="34" charset="0"/>
              </a:rPr>
              <a:t>4. 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Проецирующей прямой является…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5. На комплексном чертеже задана…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6. Проекции фронтально-проецирующей прямой изображены на рисунке…</a:t>
            </a:r>
            <a:endParaRPr lang="ru-RU" sz="1600" dirty="0">
              <a:latin typeface="GOST type B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9132" t="84387" r="-457" b="937"/>
          <a:stretch>
            <a:fillRect/>
          </a:stretch>
        </p:blipFill>
        <p:spPr bwMode="auto">
          <a:xfrm>
            <a:off x="714348" y="3357562"/>
            <a:ext cx="535785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6849" t="64207" r="-457" b="21117"/>
          <a:stretch>
            <a:fillRect/>
          </a:stretch>
        </p:blipFill>
        <p:spPr bwMode="auto">
          <a:xfrm>
            <a:off x="714347" y="1500174"/>
            <a:ext cx="512567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72074"/>
            <a:ext cx="5943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8643998" cy="5557854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latin typeface="GOST type B" pitchFamily="34" charset="0"/>
              </a:rPr>
              <a:t>7.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 Одну плоскость проекций пересекает прямая…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8. Профильный след не имеет..</a:t>
            </a:r>
            <a:endParaRPr lang="ru-RU" sz="1600" dirty="0">
              <a:latin typeface="GOST type B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9434" t="66832" r="8018" b="989"/>
          <a:stretch>
            <a:fillRect/>
          </a:stretch>
        </p:blipFill>
        <p:spPr bwMode="auto">
          <a:xfrm>
            <a:off x="500034" y="5000636"/>
            <a:ext cx="576999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85926"/>
            <a:ext cx="643438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8643998" cy="5557854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latin typeface="GOST type B" pitchFamily="34" charset="0"/>
              </a:rPr>
              <a:t>9.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 Отрезок фронтальной прямой проецируется без искажения на плоскость проекций…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10. Угол наклона к горизонтальной плоскости проекций определен для прямой...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11. Проекция отрезка прямой общего положения…</a:t>
            </a:r>
            <a:endParaRPr lang="ru-RU" sz="1600" dirty="0">
              <a:latin typeface="GOST type B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56629" r="2140" b="33402"/>
          <a:stretch>
            <a:fillRect/>
          </a:stretch>
        </p:blipFill>
        <p:spPr bwMode="auto">
          <a:xfrm>
            <a:off x="285720" y="4929198"/>
            <a:ext cx="757242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t="20611" r="855" b="50763"/>
          <a:stretch>
            <a:fillRect/>
          </a:stretch>
        </p:blipFill>
        <p:spPr bwMode="auto">
          <a:xfrm>
            <a:off x="285720" y="2357430"/>
            <a:ext cx="60722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t="5343" r="3343" b="86641"/>
          <a:stretch>
            <a:fillRect/>
          </a:stretch>
        </p:blipFill>
        <p:spPr bwMode="auto">
          <a:xfrm>
            <a:off x="142844" y="1428736"/>
            <a:ext cx="591980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643998" cy="5629292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latin typeface="GOST type B" pitchFamily="34" charset="0"/>
              </a:rPr>
              <a:t>12.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 На профильную плоскость проекций не проецируется в натуральную величину отрезок…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13. При определении угла наклона отрезка АВ к профильной плоскости проекций следует использовать...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t="74211" r="1769" b="1681"/>
          <a:stretch>
            <a:fillRect/>
          </a:stretch>
        </p:blipFill>
        <p:spPr bwMode="auto">
          <a:xfrm>
            <a:off x="1357290" y="1785926"/>
            <a:ext cx="571504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071942"/>
            <a:ext cx="6539735" cy="1976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643998" cy="5629292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14. При определении угла наклона отрезка АВ к фронтальной плоскости проекций в качестве катета прямоугольного треугольника выбирается расстояние…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15. Отрезок АВ делится в отношении 2:3 точкой…</a:t>
            </a: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3" y="1643050"/>
            <a:ext cx="468315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143380"/>
            <a:ext cx="51720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0"/>
            <a:ext cx="8643998" cy="6629400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16. Параллельными являются прямые…</a:t>
            </a: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17. 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Скрещивающимися являются прямые</a:t>
            </a: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…</a:t>
            </a: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GOST type B" pitchFamily="34" charset="0"/>
              </a:rPr>
              <a:t>18. Пересекающимися являются прямые…</a:t>
            </a:r>
            <a:endParaRPr lang="ru-RU" sz="1600" dirty="0" smtClean="0">
              <a:solidFill>
                <a:srgbClr val="002060"/>
              </a:solidFill>
              <a:latin typeface="GOST type B" pitchFamily="34" charset="0"/>
            </a:endParaRPr>
          </a:p>
          <a:p>
            <a:pPr>
              <a:buNone/>
            </a:pPr>
            <a:endParaRPr lang="ru-RU" sz="1600" dirty="0">
              <a:latin typeface="GOST type B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58" t="68321" r="3198" b="1908"/>
          <a:stretch>
            <a:fillRect/>
          </a:stretch>
        </p:blipFill>
        <p:spPr bwMode="auto">
          <a:xfrm>
            <a:off x="1571604" y="4572008"/>
            <a:ext cx="58579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 l="3198" t="38550" r="4368" b="37404"/>
          <a:stretch>
            <a:fillRect/>
          </a:stretch>
        </p:blipFill>
        <p:spPr bwMode="auto">
          <a:xfrm>
            <a:off x="1214414" y="2643182"/>
            <a:ext cx="564360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l="1170" t="5343" r="3198" b="67176"/>
          <a:stretch>
            <a:fillRect/>
          </a:stretch>
        </p:blipFill>
        <p:spPr bwMode="auto">
          <a:xfrm>
            <a:off x="642910" y="357166"/>
            <a:ext cx="583884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640960" cy="1526418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Аксиома Евклидовой геометрии гласит: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«</a:t>
            </a:r>
            <a:r>
              <a:rPr lang="ru-RU" sz="2800" dirty="0" smtClean="0">
                <a:solidFill>
                  <a:srgbClr val="FF0000"/>
                </a:solidFill>
              </a:rPr>
              <a:t>Через две точки проходит единственная прямая и причем только одна.»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Прямая в пространстве может занимать общее и частное положение</a:t>
            </a:r>
            <a:endParaRPr lang="ru-RU" sz="2000" dirty="0">
              <a:solidFill>
                <a:srgbClr val="FF000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854975861"/>
              </p:ext>
            </p:extLst>
          </p:nvPr>
        </p:nvGraphicFramePr>
        <p:xfrm>
          <a:off x="0" y="1857364"/>
          <a:ext cx="8640960" cy="4518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6416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1CB1A2B-57C9-4FC2-B45E-4360F0313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graphicEl>
                                              <a:dgm id="{B1CB1A2B-57C9-4FC2-B45E-4360F0313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graphicEl>
                                              <a:dgm id="{B1CB1A2B-57C9-4FC2-B45E-4360F0313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graphicEl>
                                              <a:dgm id="{B1CB1A2B-57C9-4FC2-B45E-4360F03136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graphicEl>
                                              <a:dgm id="{B1CB1A2B-57C9-4FC2-B45E-4360F03136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34E0D4C-0973-4249-BE23-EEDB12C9E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graphicEl>
                                              <a:dgm id="{B34E0D4C-0973-4249-BE23-EEDB12C9E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graphicEl>
                                              <a:dgm id="{B34E0D4C-0973-4249-BE23-EEDB12C9E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graphicEl>
                                              <a:dgm id="{B34E0D4C-0973-4249-BE23-EEDB12C9E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graphicEl>
                                              <a:dgm id="{B34E0D4C-0973-4249-BE23-EEDB12C9E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792B159-18D6-43C8-A6ED-CA16789746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graphicEl>
                                              <a:dgm id="{8792B159-18D6-43C8-A6ED-CA16789746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graphicEl>
                                              <a:dgm id="{8792B159-18D6-43C8-A6ED-CA16789746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graphicEl>
                                              <a:dgm id="{8792B159-18D6-43C8-A6ED-CA16789746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graphicEl>
                                              <a:dgm id="{8792B159-18D6-43C8-A6ED-CA16789746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1C83713-A152-4A1B-9D68-778B1E2FA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graphicEl>
                                              <a:dgm id="{A1C83713-A152-4A1B-9D68-778B1E2FA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graphicEl>
                                              <a:dgm id="{A1C83713-A152-4A1B-9D68-778B1E2FA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graphicEl>
                                              <a:dgm id="{A1C83713-A152-4A1B-9D68-778B1E2FA9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graphicEl>
                                              <a:dgm id="{A1C83713-A152-4A1B-9D68-778B1E2FA9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3BC095F-F6C2-496D-A856-A817AB81A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graphicEl>
                                              <a:dgm id="{33BC095F-F6C2-496D-A856-A817AB81A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graphicEl>
                                              <a:dgm id="{33BC095F-F6C2-496D-A856-A817AB81A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graphicEl>
                                              <a:dgm id="{33BC095F-F6C2-496D-A856-A817AB81A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graphicEl>
                                              <a:dgm id="{33BC095F-F6C2-496D-A856-A817AB81A3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134741D-C621-49B0-ABB4-D5F26B20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graphicEl>
                                              <a:dgm id="{0134741D-C621-49B0-ABB4-D5F26B20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graphicEl>
                                              <a:dgm id="{0134741D-C621-49B0-ABB4-D5F26B20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graphicEl>
                                              <a:dgm id="{0134741D-C621-49B0-ABB4-D5F26B209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graphicEl>
                                              <a:dgm id="{0134741D-C621-49B0-ABB4-D5F26B209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05064FF-9D24-4ECA-BEB2-6785A05E5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graphicEl>
                                              <a:dgm id="{E05064FF-9D24-4ECA-BEB2-6785A05E5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graphicEl>
                                              <a:dgm id="{E05064FF-9D24-4ECA-BEB2-6785A05E5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graphicEl>
                                              <a:dgm id="{E05064FF-9D24-4ECA-BEB2-6785A05E5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graphicEl>
                                              <a:dgm id="{E05064FF-9D24-4ECA-BEB2-6785A05E5E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FE0F8A3-56A8-488F-A103-22A2D1F8E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graphicEl>
                                              <a:dgm id="{8FE0F8A3-56A8-488F-A103-22A2D1F8E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graphicEl>
                                              <a:dgm id="{8FE0F8A3-56A8-488F-A103-22A2D1F8E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graphicEl>
                                              <a:dgm id="{8FE0F8A3-56A8-488F-A103-22A2D1F8E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>
                                            <p:graphicEl>
                                              <a:dgm id="{8FE0F8A3-56A8-488F-A103-22A2D1F8E4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7044059-C488-4EF5-84AA-9F325F06A8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graphicEl>
                                              <a:dgm id="{67044059-C488-4EF5-84AA-9F325F06A8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graphicEl>
                                              <a:dgm id="{67044059-C488-4EF5-84AA-9F325F06A8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graphicEl>
                                              <a:dgm id="{67044059-C488-4EF5-84AA-9F325F06A8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>
                                            <p:graphicEl>
                                              <a:dgm id="{67044059-C488-4EF5-84AA-9F325F06A8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315200" cy="71596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Ответы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6" y="1142985"/>
          <a:ext cx="8572563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16"/>
                <a:gridCol w="842298"/>
                <a:gridCol w="952507"/>
                <a:gridCol w="952507"/>
                <a:gridCol w="952507"/>
                <a:gridCol w="952507"/>
                <a:gridCol w="952507"/>
                <a:gridCol w="952507"/>
                <a:gridCol w="952507"/>
              </a:tblGrid>
              <a:tr h="11985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№ вопроса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9445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№ ответа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3571876"/>
          <a:ext cx="6858050" cy="2188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21"/>
                <a:gridCol w="781979"/>
                <a:gridCol w="817933"/>
                <a:gridCol w="880851"/>
                <a:gridCol w="817933"/>
                <a:gridCol w="817933"/>
                <a:gridCol w="880850"/>
                <a:gridCol w="880850"/>
              </a:tblGrid>
              <a:tr h="10001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№ вопроса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№ ответа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  <a:p>
                      <a:pPr algn="ctr"/>
                      <a:r>
                        <a:rPr lang="ru-RU" dirty="0"/>
                        <a:t>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215206" y="3571876"/>
          <a:ext cx="1714512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</a:tblGrid>
              <a:tr h="110728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17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</a:tr>
              <a:tr h="110728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971600" y="1238276"/>
            <a:ext cx="65263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dirty="0" smtClean="0">
                <a:solidFill>
                  <a:srgbClr val="C00000"/>
                </a:solidFill>
              </a:rPr>
              <a:t>Спасибо за внимание!</a:t>
            </a:r>
          </a:p>
          <a:p>
            <a:pPr algn="ctr" eaLnBrk="1" hangingPunct="1"/>
            <a:r>
              <a:rPr lang="ru-RU" altLang="ru-RU" sz="3200" dirty="0" smtClean="0">
                <a:solidFill>
                  <a:srgbClr val="C00000"/>
                </a:solidFill>
              </a:rPr>
              <a:t>Желаю удачи!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  <p:pic>
        <p:nvPicPr>
          <p:cNvPr id="12292" name="Picture 4" descr="http://stat17.privet.ru/lr/092fe6012edf4c3fa80c6e1d0dd7cb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78100"/>
            <a:ext cx="5328592" cy="3971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857760"/>
            <a:ext cx="9525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703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2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6"/>
          <p:cNvSpPr txBox="1">
            <a:spLocks noChangeArrowheads="1"/>
          </p:cNvSpPr>
          <p:nvPr/>
        </p:nvSpPr>
        <p:spPr bwMode="auto">
          <a:xfrm>
            <a:off x="4073682" y="1443823"/>
            <a:ext cx="5020121" cy="352711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Положение прямой 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m</a:t>
            </a: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в пространстве определяют две произвольные точки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altLang="ru-RU" sz="20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и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В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, лежащие на этой прямой. Это наиболее удобный способ задания прямой. Прямая линия  </a:t>
            </a:r>
            <a:r>
              <a:rPr lang="en-US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m</a:t>
            </a:r>
            <a:r>
              <a:rPr lang="ru-RU" altLang="ru-RU" sz="1800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считается заданной, если на комплексном чертеже построить проекции двух ее точек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А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и </a:t>
            </a:r>
            <a:r>
              <a:rPr lang="ru-RU" altLang="ru-RU" sz="2000" b="1" i="1" dirty="0" smtClean="0">
                <a:solidFill>
                  <a:srgbClr val="800080"/>
                </a:solidFill>
                <a:latin typeface="GOST type B" pitchFamily="34" charset="0"/>
              </a:rPr>
              <a:t>В.</a:t>
            </a:r>
            <a:r>
              <a:rPr lang="ru-RU" altLang="ru-RU" sz="2000" dirty="0" smtClean="0">
                <a:solidFill>
                  <a:prstClr val="black"/>
                </a:solidFill>
                <a:latin typeface="GOST type B" pitchFamily="34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latin typeface="+mn-lt"/>
              </a:rPr>
              <a:t>Прямые общего положения, не параллельные и не перпендикулярные ни одной из плоскостей проекций.</a:t>
            </a:r>
          </a:p>
        </p:txBody>
      </p:sp>
      <p:grpSp>
        <p:nvGrpSpPr>
          <p:cNvPr id="4099" name="Group 138"/>
          <p:cNvGrpSpPr>
            <a:grpSpLocks/>
          </p:cNvGrpSpPr>
          <p:nvPr/>
        </p:nvGrpSpPr>
        <p:grpSpPr bwMode="auto">
          <a:xfrm>
            <a:off x="0" y="1452563"/>
            <a:ext cx="4764088" cy="3997325"/>
            <a:chOff x="0" y="915"/>
            <a:chExt cx="3001" cy="2518"/>
          </a:xfrm>
        </p:grpSpPr>
        <p:grpSp>
          <p:nvGrpSpPr>
            <p:cNvPr id="4154" name="Group 16"/>
            <p:cNvGrpSpPr>
              <a:grpSpLocks/>
            </p:cNvGrpSpPr>
            <p:nvPr/>
          </p:nvGrpSpPr>
          <p:grpSpPr bwMode="auto">
            <a:xfrm>
              <a:off x="0" y="2039"/>
              <a:ext cx="373" cy="288"/>
              <a:chOff x="384" y="2345"/>
              <a:chExt cx="373" cy="288"/>
            </a:xfrm>
          </p:grpSpPr>
          <p:sp>
            <p:nvSpPr>
              <p:cNvPr id="4165" name="Line 17"/>
              <p:cNvSpPr>
                <a:spLocks noChangeAspect="1" noChangeShapeType="1"/>
              </p:cNvSpPr>
              <p:nvPr/>
            </p:nvSpPr>
            <p:spPr bwMode="auto">
              <a:xfrm flipH="1">
                <a:off x="562" y="2612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166" name="Text Box 18"/>
              <p:cNvSpPr txBox="1">
                <a:spLocks noChangeAspect="1" noChangeArrowheads="1"/>
              </p:cNvSpPr>
              <p:nvPr/>
            </p:nvSpPr>
            <p:spPr bwMode="auto">
              <a:xfrm>
                <a:off x="384" y="2345"/>
                <a:ext cx="2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400" b="1" i="1" smtClean="0">
                    <a:solidFill>
                      <a:prstClr val="black"/>
                    </a:solidFill>
                    <a:latin typeface="GOST type B" pitchFamily="34" charset="0"/>
                  </a:rPr>
                  <a:t>x</a:t>
                </a:r>
                <a:endParaRPr lang="ru-RU" altLang="ru-RU" sz="18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4155" name="Rectangle 7"/>
            <p:cNvSpPr>
              <a:spLocks noChangeAspect="1" noChangeArrowheads="1"/>
            </p:cNvSpPr>
            <p:nvPr/>
          </p:nvSpPr>
          <p:spPr bwMode="auto">
            <a:xfrm>
              <a:off x="383" y="976"/>
              <a:ext cx="1817" cy="134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smtClean="0">
                <a:solidFill>
                  <a:prstClr val="black"/>
                </a:solidFill>
                <a:latin typeface="GOST type B" pitchFamily="34" charset="0"/>
              </a:endParaRPr>
            </a:p>
          </p:txBody>
        </p:sp>
        <p:grpSp>
          <p:nvGrpSpPr>
            <p:cNvPr id="4156" name="Group 8"/>
            <p:cNvGrpSpPr>
              <a:grpSpLocks/>
            </p:cNvGrpSpPr>
            <p:nvPr/>
          </p:nvGrpSpPr>
          <p:grpSpPr bwMode="auto">
            <a:xfrm>
              <a:off x="345" y="915"/>
              <a:ext cx="490" cy="385"/>
              <a:chOff x="236" y="1132"/>
              <a:chExt cx="394" cy="309"/>
            </a:xfrm>
          </p:grpSpPr>
          <p:sp>
            <p:nvSpPr>
              <p:cNvPr id="4163" name="Text Box 9"/>
              <p:cNvSpPr txBox="1">
                <a:spLocks noChangeAspect="1" noChangeArrowheads="1"/>
              </p:cNvSpPr>
              <p:nvPr/>
            </p:nvSpPr>
            <p:spPr bwMode="auto">
              <a:xfrm>
                <a:off x="236" y="1132"/>
                <a:ext cx="313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2800" b="1" i="1" smtClean="0">
                    <a:solidFill>
                      <a:prstClr val="black"/>
                    </a:solidFill>
                    <a:latin typeface="GOST type B" pitchFamily="34" charset="0"/>
                  </a:rPr>
                  <a:t>П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4164" name="Text Box 10"/>
              <p:cNvSpPr txBox="1">
                <a:spLocks noChangeAspect="1" noChangeArrowheads="1"/>
              </p:cNvSpPr>
              <p:nvPr/>
            </p:nvSpPr>
            <p:spPr bwMode="auto">
              <a:xfrm>
                <a:off x="371" y="1271"/>
                <a:ext cx="259" cy="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600" b="1" i="1" smtClean="0">
                    <a:solidFill>
                      <a:prstClr val="black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prstClr val="black"/>
                  </a:solidFill>
                  <a:latin typeface="GOST type B" pitchFamily="34" charset="0"/>
                </a:endParaRPr>
              </a:p>
            </p:txBody>
          </p:sp>
        </p:grpSp>
        <p:grpSp>
          <p:nvGrpSpPr>
            <p:cNvPr id="4157" name="Group 11"/>
            <p:cNvGrpSpPr>
              <a:grpSpLocks/>
            </p:cNvGrpSpPr>
            <p:nvPr/>
          </p:nvGrpSpPr>
          <p:grpSpPr bwMode="auto">
            <a:xfrm>
              <a:off x="371" y="2306"/>
              <a:ext cx="2630" cy="1127"/>
              <a:chOff x="755" y="2609"/>
              <a:chExt cx="2168" cy="929"/>
            </a:xfrm>
          </p:grpSpPr>
          <p:sp>
            <p:nvSpPr>
              <p:cNvPr id="4159" name="AutoShape 12"/>
              <p:cNvSpPr>
                <a:spLocks noChangeAspect="1" noChangeArrowheads="1"/>
              </p:cNvSpPr>
              <p:nvPr/>
            </p:nvSpPr>
            <p:spPr bwMode="auto">
              <a:xfrm flipH="1">
                <a:off x="755" y="2609"/>
                <a:ext cx="2168" cy="929"/>
              </a:xfrm>
              <a:prstGeom prst="parallelogram">
                <a:avLst>
                  <a:gd name="adj" fmla="val 70908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4160" name="Group 13"/>
              <p:cNvGrpSpPr>
                <a:grpSpLocks/>
              </p:cNvGrpSpPr>
              <p:nvPr/>
            </p:nvGrpSpPr>
            <p:grpSpPr bwMode="auto">
              <a:xfrm rot="-851333">
                <a:off x="1346" y="3215"/>
                <a:ext cx="395" cy="314"/>
                <a:chOff x="235" y="1130"/>
                <a:chExt cx="395" cy="314"/>
              </a:xfrm>
            </p:grpSpPr>
            <p:sp>
              <p:nvSpPr>
                <p:cNvPr id="4161" name="Text Box 14"/>
                <p:cNvSpPr txBox="1">
                  <a:spLocks noChangeAspect="1" noChangeArrowheads="1"/>
                </p:cNvSpPr>
                <p:nvPr/>
              </p:nvSpPr>
              <p:spPr bwMode="auto">
                <a:xfrm rot="851333">
                  <a:off x="235" y="1130"/>
                  <a:ext cx="313" cy="2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2800" b="1" dirty="0" smtClean="0">
                      <a:solidFill>
                        <a:prstClr val="black"/>
                      </a:solidFill>
                      <a:latin typeface="GOST type B" pitchFamily="34" charset="0"/>
                    </a:rPr>
                    <a:t>П</a:t>
                  </a:r>
                  <a:endParaRPr lang="ru-RU" altLang="ru-RU" sz="2400" i="1" dirty="0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4162" name="Text Box 15"/>
                <p:cNvSpPr txBox="1">
                  <a:spLocks noChangeAspect="1" noChangeArrowheads="1"/>
                </p:cNvSpPr>
                <p:nvPr/>
              </p:nvSpPr>
              <p:spPr bwMode="auto">
                <a:xfrm rot="851333">
                  <a:off x="371" y="1270"/>
                  <a:ext cx="259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600" b="1" dirty="0" smtClean="0">
                      <a:solidFill>
                        <a:prstClr val="black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dirty="0" smtClean="0">
                    <a:solidFill>
                      <a:prstClr val="black"/>
                    </a:solidFill>
                    <a:latin typeface="GOST type B" pitchFamily="34" charset="0"/>
                  </a:endParaRPr>
                </a:p>
              </p:txBody>
            </p:sp>
          </p:grpSp>
        </p:grpSp>
        <p:sp>
          <p:nvSpPr>
            <p:cNvPr id="4158" name="Text Box 19"/>
            <p:cNvSpPr txBox="1">
              <a:spLocks noChangeArrowheads="1"/>
            </p:cNvSpPr>
            <p:nvPr/>
          </p:nvSpPr>
          <p:spPr bwMode="auto">
            <a:xfrm>
              <a:off x="2200" y="2049"/>
              <a:ext cx="3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2800" b="1" i="1" smtClean="0">
                  <a:solidFill>
                    <a:prstClr val="black"/>
                  </a:solidFill>
                  <a:latin typeface="GOST type B" pitchFamily="34" charset="0"/>
                </a:rPr>
                <a:t>O</a:t>
              </a:r>
              <a:endParaRPr lang="ru-RU" altLang="ru-RU" sz="2400" b="1" smtClean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4100" name="Text Box 135"/>
          <p:cNvSpPr txBox="1">
            <a:spLocks noChangeArrowheads="1"/>
          </p:cNvSpPr>
          <p:nvPr/>
        </p:nvSpPr>
        <p:spPr bwMode="auto">
          <a:xfrm>
            <a:off x="106362" y="1054101"/>
            <a:ext cx="4448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Пространственная картина</a:t>
            </a:r>
          </a:p>
        </p:txBody>
      </p:sp>
      <p:sp>
        <p:nvSpPr>
          <p:cNvPr id="4233" name="Rectangle 137"/>
          <p:cNvSpPr>
            <a:spLocks noGrp="1" noChangeArrowheads="1"/>
          </p:cNvSpPr>
          <p:nvPr>
            <p:ph type="title"/>
          </p:nvPr>
        </p:nvSpPr>
        <p:spPr>
          <a:xfrm>
            <a:off x="400050" y="26988"/>
            <a:ext cx="8229600" cy="744537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прямы общего положения</a:t>
            </a:r>
          </a:p>
        </p:txBody>
      </p:sp>
      <p:grpSp>
        <p:nvGrpSpPr>
          <p:cNvPr id="7" name="Group 179"/>
          <p:cNvGrpSpPr>
            <a:grpSpLocks/>
          </p:cNvGrpSpPr>
          <p:nvPr/>
        </p:nvGrpSpPr>
        <p:grpSpPr bwMode="auto">
          <a:xfrm>
            <a:off x="1670050" y="1981200"/>
            <a:ext cx="1493838" cy="2724150"/>
            <a:chOff x="1052" y="1248"/>
            <a:chExt cx="941" cy="1716"/>
          </a:xfrm>
        </p:grpSpPr>
        <p:sp>
          <p:nvSpPr>
            <p:cNvPr id="4149" name="Line 180"/>
            <p:cNvSpPr>
              <a:spLocks noChangeAspect="1" noChangeShapeType="1"/>
            </p:cNvSpPr>
            <p:nvPr/>
          </p:nvSpPr>
          <p:spPr bwMode="auto">
            <a:xfrm>
              <a:off x="1513" y="2305"/>
              <a:ext cx="480" cy="65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4150" name="Group 181"/>
            <p:cNvGrpSpPr>
              <a:grpSpLocks/>
            </p:cNvGrpSpPr>
            <p:nvPr/>
          </p:nvGrpSpPr>
          <p:grpSpPr bwMode="auto">
            <a:xfrm>
              <a:off x="1052" y="1248"/>
              <a:ext cx="464" cy="1420"/>
              <a:chOff x="1052" y="1248"/>
              <a:chExt cx="464" cy="1420"/>
            </a:xfrm>
          </p:grpSpPr>
          <p:sp>
            <p:nvSpPr>
              <p:cNvPr id="4151" name="Line 182"/>
              <p:cNvSpPr>
                <a:spLocks noChangeAspect="1" noChangeShapeType="1"/>
              </p:cNvSpPr>
              <p:nvPr/>
            </p:nvSpPr>
            <p:spPr bwMode="auto">
              <a:xfrm>
                <a:off x="1052" y="2300"/>
                <a:ext cx="268" cy="368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152" name="Line 183"/>
              <p:cNvSpPr>
                <a:spLocks noChangeAspect="1" noChangeShapeType="1"/>
              </p:cNvSpPr>
              <p:nvPr/>
            </p:nvSpPr>
            <p:spPr bwMode="auto">
              <a:xfrm>
                <a:off x="1052" y="1600"/>
                <a:ext cx="0" cy="70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153" name="Line 184"/>
              <p:cNvSpPr>
                <a:spLocks noChangeAspect="1" noChangeShapeType="1"/>
              </p:cNvSpPr>
              <p:nvPr/>
            </p:nvSpPr>
            <p:spPr bwMode="auto">
              <a:xfrm>
                <a:off x="1516" y="1248"/>
                <a:ext cx="0" cy="1061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9" name="Group 140"/>
          <p:cNvGrpSpPr>
            <a:grpSpLocks/>
          </p:cNvGrpSpPr>
          <p:nvPr/>
        </p:nvGrpSpPr>
        <p:grpSpPr bwMode="auto">
          <a:xfrm>
            <a:off x="1295400" y="1457325"/>
            <a:ext cx="1870075" cy="1666875"/>
            <a:chOff x="816" y="918"/>
            <a:chExt cx="1178" cy="1050"/>
          </a:xfrm>
        </p:grpSpPr>
        <p:grpSp>
          <p:nvGrpSpPr>
            <p:cNvPr id="4131" name="Group 141"/>
            <p:cNvGrpSpPr>
              <a:grpSpLocks/>
            </p:cNvGrpSpPr>
            <p:nvPr/>
          </p:nvGrpSpPr>
          <p:grpSpPr bwMode="auto">
            <a:xfrm>
              <a:off x="1052" y="1600"/>
              <a:ext cx="268" cy="368"/>
              <a:chOff x="1052" y="1600"/>
              <a:chExt cx="268" cy="368"/>
            </a:xfrm>
          </p:grpSpPr>
          <p:sp>
            <p:nvSpPr>
              <p:cNvPr id="4145" name="Line 142"/>
              <p:cNvSpPr>
                <a:spLocks noChangeAspect="1" noChangeShapeType="1"/>
              </p:cNvSpPr>
              <p:nvPr/>
            </p:nvSpPr>
            <p:spPr bwMode="auto">
              <a:xfrm>
                <a:off x="1052" y="1600"/>
                <a:ext cx="268" cy="368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4146" name="Group 143"/>
              <p:cNvGrpSpPr>
                <a:grpSpLocks noChangeAspect="1"/>
              </p:cNvGrpSpPr>
              <p:nvPr/>
            </p:nvGrpSpPr>
            <p:grpSpPr bwMode="auto">
              <a:xfrm rot="-7476000">
                <a:off x="1167" y="1781"/>
                <a:ext cx="81" cy="63"/>
                <a:chOff x="2533" y="2425"/>
                <a:chExt cx="45" cy="35"/>
              </a:xfrm>
            </p:grpSpPr>
            <p:sp>
              <p:nvSpPr>
                <p:cNvPr id="4147" name="Line 144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4148" name="Line 14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4132" name="Group 146"/>
            <p:cNvGrpSpPr>
              <a:grpSpLocks/>
            </p:cNvGrpSpPr>
            <p:nvPr/>
          </p:nvGrpSpPr>
          <p:grpSpPr bwMode="auto">
            <a:xfrm>
              <a:off x="816" y="1185"/>
              <a:ext cx="352" cy="400"/>
              <a:chOff x="1200" y="1488"/>
              <a:chExt cx="352" cy="400"/>
            </a:xfrm>
          </p:grpSpPr>
          <p:sp>
            <p:nvSpPr>
              <p:cNvPr id="4143" name="Text Box 147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А</a:t>
                </a:r>
              </a:p>
            </p:txBody>
          </p:sp>
          <p:sp>
            <p:nvSpPr>
              <p:cNvPr id="4144" name="Text Box 148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4133" name="Oval 149"/>
            <p:cNvSpPr>
              <a:spLocks noChangeAspect="1" noChangeArrowheads="1"/>
            </p:cNvSpPr>
            <p:nvPr/>
          </p:nvSpPr>
          <p:spPr bwMode="auto">
            <a:xfrm>
              <a:off x="1014" y="1567"/>
              <a:ext cx="72" cy="72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4134" name="Group 150"/>
            <p:cNvGrpSpPr>
              <a:grpSpLocks/>
            </p:cNvGrpSpPr>
            <p:nvPr/>
          </p:nvGrpSpPr>
          <p:grpSpPr bwMode="auto">
            <a:xfrm>
              <a:off x="1139" y="918"/>
              <a:ext cx="352" cy="400"/>
              <a:chOff x="1200" y="1488"/>
              <a:chExt cx="352" cy="400"/>
            </a:xfrm>
          </p:grpSpPr>
          <p:sp>
            <p:nvSpPr>
              <p:cNvPr id="4141" name="Text Box 151"/>
              <p:cNvSpPr txBox="1">
                <a:spLocks noChangeAspect="1" noChangeArrowheads="1"/>
              </p:cNvSpPr>
              <p:nvPr/>
            </p:nvSpPr>
            <p:spPr bwMode="auto">
              <a:xfrm>
                <a:off x="1200" y="148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rPr>
                  <a:t>В</a:t>
                </a:r>
              </a:p>
            </p:txBody>
          </p:sp>
          <p:sp>
            <p:nvSpPr>
              <p:cNvPr id="4142" name="Text Box 152"/>
              <p:cNvSpPr txBox="1">
                <a:spLocks noChangeAspect="1" noChangeArrowheads="1"/>
              </p:cNvSpPr>
              <p:nvPr/>
            </p:nvSpPr>
            <p:spPr bwMode="auto">
              <a:xfrm>
                <a:off x="1360" y="1657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  <p:sp>
          <p:nvSpPr>
            <p:cNvPr id="4135" name="Oval 153"/>
            <p:cNvSpPr>
              <a:spLocks noChangeAspect="1" noChangeArrowheads="1"/>
            </p:cNvSpPr>
            <p:nvPr/>
          </p:nvSpPr>
          <p:spPr bwMode="auto">
            <a:xfrm>
              <a:off x="1480" y="1221"/>
              <a:ext cx="72" cy="72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4136" name="Group 154"/>
            <p:cNvGrpSpPr>
              <a:grpSpLocks/>
            </p:cNvGrpSpPr>
            <p:nvPr/>
          </p:nvGrpSpPr>
          <p:grpSpPr bwMode="auto">
            <a:xfrm>
              <a:off x="1509" y="1247"/>
              <a:ext cx="485" cy="666"/>
              <a:chOff x="1509" y="1247"/>
              <a:chExt cx="485" cy="666"/>
            </a:xfrm>
          </p:grpSpPr>
          <p:sp>
            <p:nvSpPr>
              <p:cNvPr id="4137" name="Line 155"/>
              <p:cNvSpPr>
                <a:spLocks noChangeAspect="1" noChangeShapeType="1"/>
              </p:cNvSpPr>
              <p:nvPr/>
            </p:nvSpPr>
            <p:spPr bwMode="auto">
              <a:xfrm>
                <a:off x="1509" y="1247"/>
                <a:ext cx="485" cy="666"/>
              </a:xfrm>
              <a:prstGeom prst="line">
                <a:avLst/>
              </a:prstGeom>
              <a:noFill/>
              <a:ln w="19050">
                <a:solidFill>
                  <a:srgbClr val="C425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4138" name="Group 156"/>
              <p:cNvGrpSpPr>
                <a:grpSpLocks noChangeAspect="1"/>
              </p:cNvGrpSpPr>
              <p:nvPr/>
            </p:nvGrpSpPr>
            <p:grpSpPr bwMode="auto">
              <a:xfrm rot="-7476000">
                <a:off x="1716" y="1555"/>
                <a:ext cx="81" cy="63"/>
                <a:chOff x="2533" y="2425"/>
                <a:chExt cx="45" cy="35"/>
              </a:xfrm>
            </p:grpSpPr>
            <p:sp>
              <p:nvSpPr>
                <p:cNvPr id="4139" name="Line 157"/>
                <p:cNvSpPr>
                  <a:spLocks noChangeAspect="1" noChangeShapeType="1"/>
                </p:cNvSpPr>
                <p:nvPr/>
              </p:nvSpPr>
              <p:spPr bwMode="auto">
                <a:xfrm>
                  <a:off x="2533" y="2425"/>
                  <a:ext cx="45" cy="18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sp>
              <p:nvSpPr>
                <p:cNvPr id="4140" name="Line 15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3" y="2443"/>
                  <a:ext cx="45" cy="17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16" name="Group 159"/>
          <p:cNvGrpSpPr>
            <a:grpSpLocks/>
          </p:cNvGrpSpPr>
          <p:nvPr/>
        </p:nvGrpSpPr>
        <p:grpSpPr bwMode="auto">
          <a:xfrm>
            <a:off x="1771650" y="3036888"/>
            <a:ext cx="1560513" cy="2200275"/>
            <a:chOff x="1116" y="1913"/>
            <a:chExt cx="983" cy="1386"/>
          </a:xfrm>
        </p:grpSpPr>
        <p:sp>
          <p:nvSpPr>
            <p:cNvPr id="4112" name="Oval 160"/>
            <p:cNvSpPr>
              <a:spLocks noChangeAspect="1" noChangeArrowheads="1"/>
            </p:cNvSpPr>
            <p:nvPr/>
          </p:nvSpPr>
          <p:spPr bwMode="auto">
            <a:xfrm>
              <a:off x="1288" y="2625"/>
              <a:ext cx="72" cy="71"/>
            </a:xfrm>
            <a:prstGeom prst="ellipse">
              <a:avLst/>
            </a:prstGeom>
            <a:solidFill>
              <a:srgbClr val="C425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4113" name="Group 161"/>
            <p:cNvGrpSpPr>
              <a:grpSpLocks/>
            </p:cNvGrpSpPr>
            <p:nvPr/>
          </p:nvGrpSpPr>
          <p:grpSpPr bwMode="auto">
            <a:xfrm>
              <a:off x="1116" y="1913"/>
              <a:ext cx="983" cy="1386"/>
              <a:chOff x="1116" y="1913"/>
              <a:chExt cx="983" cy="1386"/>
            </a:xfrm>
          </p:grpSpPr>
          <p:grpSp>
            <p:nvGrpSpPr>
              <p:cNvPr id="4114" name="Group 162"/>
              <p:cNvGrpSpPr>
                <a:grpSpLocks/>
              </p:cNvGrpSpPr>
              <p:nvPr/>
            </p:nvGrpSpPr>
            <p:grpSpPr bwMode="auto">
              <a:xfrm>
                <a:off x="1291" y="1968"/>
                <a:ext cx="64" cy="700"/>
                <a:chOff x="1291" y="1968"/>
                <a:chExt cx="64" cy="700"/>
              </a:xfrm>
            </p:grpSpPr>
            <p:sp>
              <p:nvSpPr>
                <p:cNvPr id="4127" name="Line 163"/>
                <p:cNvSpPr>
                  <a:spLocks noChangeAspect="1" noChangeShapeType="1"/>
                </p:cNvSpPr>
                <p:nvPr/>
              </p:nvSpPr>
              <p:spPr bwMode="auto">
                <a:xfrm>
                  <a:off x="1320" y="1968"/>
                  <a:ext cx="1" cy="700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4128" name="Group 164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1281" y="2237"/>
                  <a:ext cx="84" cy="64"/>
                  <a:chOff x="2533" y="2425"/>
                  <a:chExt cx="45" cy="35"/>
                </a:xfrm>
              </p:grpSpPr>
              <p:sp>
                <p:nvSpPr>
                  <p:cNvPr id="4129" name="Line 1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33" y="2425"/>
                    <a:ext cx="45" cy="18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4130" name="Line 16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3" y="2443"/>
                    <a:ext cx="45" cy="17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  <p:grpSp>
            <p:nvGrpSpPr>
              <p:cNvPr id="4115" name="Group 167"/>
              <p:cNvGrpSpPr>
                <a:grpSpLocks/>
              </p:cNvGrpSpPr>
              <p:nvPr/>
            </p:nvGrpSpPr>
            <p:grpSpPr bwMode="auto">
              <a:xfrm>
                <a:off x="1116" y="2613"/>
                <a:ext cx="352" cy="400"/>
                <a:chOff x="1200" y="1488"/>
                <a:chExt cx="352" cy="400"/>
              </a:xfrm>
            </p:grpSpPr>
            <p:sp>
              <p:nvSpPr>
                <p:cNvPr id="4125" name="Text Box 16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А</a:t>
                  </a:r>
                </a:p>
              </p:txBody>
            </p:sp>
            <p:sp>
              <p:nvSpPr>
                <p:cNvPr id="4126" name="Text Box 1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4116" name="Group 170"/>
              <p:cNvGrpSpPr>
                <a:grpSpLocks/>
              </p:cNvGrpSpPr>
              <p:nvPr/>
            </p:nvGrpSpPr>
            <p:grpSpPr bwMode="auto">
              <a:xfrm>
                <a:off x="1747" y="2899"/>
                <a:ext cx="352" cy="400"/>
                <a:chOff x="1200" y="1488"/>
                <a:chExt cx="352" cy="400"/>
              </a:xfrm>
            </p:grpSpPr>
            <p:sp>
              <p:nvSpPr>
                <p:cNvPr id="4123" name="Text Box 17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200" y="1488"/>
                  <a:ext cx="259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ru-RU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B</a:t>
                  </a:r>
                  <a:endParaRPr lang="ru-RU" altLang="ru-RU" b="1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  <p:sp>
              <p:nvSpPr>
                <p:cNvPr id="4124" name="Text Box 17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360" y="1657"/>
                  <a:ext cx="192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ru-RU" altLang="ru-RU" sz="1800" b="1" i="1" smtClean="0">
                      <a:solidFill>
                        <a:srgbClr val="C42500"/>
                      </a:solidFill>
                      <a:latin typeface="GOST type B" pitchFamily="34" charset="0"/>
                    </a:rPr>
                    <a:t>1</a:t>
                  </a:r>
                  <a:endParaRPr lang="ru-RU" altLang="ru-RU" sz="2400" i="1" smtClean="0">
                    <a:solidFill>
                      <a:srgbClr val="C42500"/>
                    </a:solidFill>
                    <a:latin typeface="GOST type B" pitchFamily="34" charset="0"/>
                  </a:endParaRPr>
                </a:p>
              </p:txBody>
            </p:sp>
          </p:grpSp>
          <p:grpSp>
            <p:nvGrpSpPr>
              <p:cNvPr id="4117" name="Group 173"/>
              <p:cNvGrpSpPr>
                <a:grpSpLocks/>
              </p:cNvGrpSpPr>
              <p:nvPr/>
            </p:nvGrpSpPr>
            <p:grpSpPr bwMode="auto">
              <a:xfrm>
                <a:off x="1968" y="1913"/>
                <a:ext cx="64" cy="1043"/>
                <a:chOff x="1968" y="1913"/>
                <a:chExt cx="64" cy="1043"/>
              </a:xfrm>
            </p:grpSpPr>
            <p:sp>
              <p:nvSpPr>
                <p:cNvPr id="4119" name="Line 174"/>
                <p:cNvSpPr>
                  <a:spLocks noChangeAspect="1" noChangeShapeType="1"/>
                </p:cNvSpPr>
                <p:nvPr/>
              </p:nvSpPr>
              <p:spPr bwMode="auto">
                <a:xfrm>
                  <a:off x="1997" y="1913"/>
                  <a:ext cx="0" cy="1043"/>
                </a:xfrm>
                <a:prstGeom prst="line">
                  <a:avLst/>
                </a:prstGeom>
                <a:noFill/>
                <a:ln w="19050">
                  <a:solidFill>
                    <a:srgbClr val="C425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prstClr val="black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4120" name="Group 17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1958" y="2326"/>
                  <a:ext cx="84" cy="64"/>
                  <a:chOff x="2533" y="2425"/>
                  <a:chExt cx="45" cy="35"/>
                </a:xfrm>
              </p:grpSpPr>
              <p:sp>
                <p:nvSpPr>
                  <p:cNvPr id="4121" name="Line 1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33" y="2425"/>
                    <a:ext cx="45" cy="18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4122" name="Line 17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3" y="2443"/>
                    <a:ext cx="45" cy="17"/>
                  </a:xfrm>
                  <a:prstGeom prst="line">
                    <a:avLst/>
                  </a:prstGeom>
                  <a:noFill/>
                  <a:ln w="19050">
                    <a:solidFill>
                      <a:srgbClr val="C425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prstClr val="black"/>
                      </a:solidFill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4118" name="Oval 178"/>
              <p:cNvSpPr>
                <a:spLocks noChangeAspect="1" noChangeArrowheads="1"/>
              </p:cNvSpPr>
              <p:nvPr/>
            </p:nvSpPr>
            <p:spPr bwMode="auto">
              <a:xfrm>
                <a:off x="1962" y="2933"/>
                <a:ext cx="72" cy="71"/>
              </a:xfrm>
              <a:prstGeom prst="ellipse">
                <a:avLst/>
              </a:prstGeom>
              <a:solidFill>
                <a:srgbClr val="C425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24" name="Group 139"/>
          <p:cNvGrpSpPr>
            <a:grpSpLocks/>
          </p:cNvGrpSpPr>
          <p:nvPr/>
        </p:nvGrpSpPr>
        <p:grpSpPr bwMode="auto">
          <a:xfrm>
            <a:off x="1144588" y="2454275"/>
            <a:ext cx="2563812" cy="771525"/>
            <a:chOff x="721" y="1546"/>
            <a:chExt cx="1615" cy="486"/>
          </a:xfrm>
        </p:grpSpPr>
        <p:sp>
          <p:nvSpPr>
            <p:cNvPr id="4106" name="Oval 31"/>
            <p:cNvSpPr>
              <a:spLocks noChangeAspect="1" noChangeArrowheads="1"/>
            </p:cNvSpPr>
            <p:nvPr/>
          </p:nvSpPr>
          <p:spPr bwMode="auto">
            <a:xfrm>
              <a:off x="1282" y="1917"/>
              <a:ext cx="72" cy="71"/>
            </a:xfrm>
            <a:prstGeom prst="ellipse">
              <a:avLst/>
            </a:prstGeom>
            <a:solidFill>
              <a:srgbClr val="4E03C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07" name="Text Box 32"/>
            <p:cNvSpPr txBox="1">
              <a:spLocks noChangeAspect="1" noChangeArrowheads="1"/>
            </p:cNvSpPr>
            <p:nvPr/>
          </p:nvSpPr>
          <p:spPr bwMode="auto">
            <a:xfrm>
              <a:off x="1248" y="1601"/>
              <a:ext cx="27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b="1" i="1" smtClean="0">
                  <a:solidFill>
                    <a:srgbClr val="4E03C9"/>
                  </a:solidFill>
                  <a:latin typeface="GOST type B" pitchFamily="34" charset="0"/>
                </a:rPr>
                <a:t>A</a:t>
              </a:r>
              <a:endParaRPr lang="ru-RU" altLang="ru-RU" i="1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sp>
          <p:nvSpPr>
            <p:cNvPr id="4108" name="Oval 58"/>
            <p:cNvSpPr>
              <a:spLocks noChangeAspect="1" noChangeArrowheads="1"/>
            </p:cNvSpPr>
            <p:nvPr/>
          </p:nvSpPr>
          <p:spPr bwMode="auto">
            <a:xfrm>
              <a:off x="1956" y="1862"/>
              <a:ext cx="72" cy="71"/>
            </a:xfrm>
            <a:prstGeom prst="ellipse">
              <a:avLst/>
            </a:prstGeom>
            <a:solidFill>
              <a:srgbClr val="4E03C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09" name="Text Box 59"/>
            <p:cNvSpPr txBox="1">
              <a:spLocks noChangeAspect="1" noChangeArrowheads="1"/>
            </p:cNvSpPr>
            <p:nvPr/>
          </p:nvSpPr>
          <p:spPr bwMode="auto">
            <a:xfrm>
              <a:off x="1922" y="1546"/>
              <a:ext cx="25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b="1" i="1" smtClean="0">
                  <a:solidFill>
                    <a:srgbClr val="4E03C9"/>
                  </a:solidFill>
                  <a:latin typeface="GOST type B" pitchFamily="34" charset="0"/>
                </a:rPr>
                <a:t>B</a:t>
              </a:r>
              <a:endParaRPr lang="ru-RU" altLang="ru-RU" i="1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  <p:sp>
          <p:nvSpPr>
            <p:cNvPr id="4110" name="Line 70"/>
            <p:cNvSpPr>
              <a:spLocks noChangeShapeType="1"/>
            </p:cNvSpPr>
            <p:nvPr/>
          </p:nvSpPr>
          <p:spPr bwMode="auto">
            <a:xfrm flipV="1">
              <a:off x="721" y="1868"/>
              <a:ext cx="1615" cy="138"/>
            </a:xfrm>
            <a:prstGeom prst="line">
              <a:avLst/>
            </a:prstGeom>
            <a:noFill/>
            <a:ln w="31750">
              <a:solidFill>
                <a:srgbClr val="4E03C9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4111" name="Text Box 74"/>
            <p:cNvSpPr txBox="1">
              <a:spLocks noChangeArrowheads="1"/>
            </p:cNvSpPr>
            <p:nvPr/>
          </p:nvSpPr>
          <p:spPr bwMode="auto">
            <a:xfrm>
              <a:off x="732" y="1705"/>
              <a:ext cx="3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2800" b="1" i="1" smtClean="0">
                  <a:solidFill>
                    <a:srgbClr val="4E03C9"/>
                  </a:solidFill>
                  <a:latin typeface="GOST type B" pitchFamily="34" charset="0"/>
                </a:rPr>
                <a:t>m</a:t>
              </a:r>
              <a:endParaRPr lang="ru-RU" altLang="ru-RU" sz="2400" b="1" smtClean="0">
                <a:solidFill>
                  <a:srgbClr val="4E03C9"/>
                </a:solidFill>
                <a:latin typeface="GOST type B" pitchFamily="34" charset="0"/>
              </a:endParaRPr>
            </a:p>
          </p:txBody>
        </p:sp>
      </p:grpSp>
      <p:cxnSp>
        <p:nvCxnSpPr>
          <p:cNvPr id="3" name="Прямая соединительная линия 2"/>
          <p:cNvCxnSpPr/>
          <p:nvPr/>
        </p:nvCxnSpPr>
        <p:spPr bwMode="auto">
          <a:xfrm flipV="1">
            <a:off x="1144588" y="1725614"/>
            <a:ext cx="1681542" cy="113712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Прямая соединительная линия 73"/>
          <p:cNvCxnSpPr/>
          <p:nvPr/>
        </p:nvCxnSpPr>
        <p:spPr bwMode="auto">
          <a:xfrm>
            <a:off x="1609725" y="3990550"/>
            <a:ext cx="2257300" cy="106680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3365349" y="4368949"/>
                <a:ext cx="6599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349" y="4368949"/>
                <a:ext cx="659989" cy="461665"/>
              </a:xfrm>
              <a:prstGeom prst="rect">
                <a:avLst/>
              </a:prstGeom>
              <a:blipFill rotWithShape="1">
                <a:blip r:embed="rId2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736338" y="2273133"/>
                <a:ext cx="6671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338" y="2273133"/>
                <a:ext cx="667106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74646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3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315200" cy="715962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Признаки и свойства прямой ОП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7690048" cy="550465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Любая проекция прямой </a:t>
            </a:r>
            <a:r>
              <a:rPr lang="ru-RU" dirty="0" smtClean="0">
                <a:solidFill>
                  <a:srgbClr val="FF0000"/>
                </a:solidFill>
              </a:rPr>
              <a:t>ОП </a:t>
            </a:r>
            <a:r>
              <a:rPr lang="ru-RU" dirty="0" smtClean="0">
                <a:solidFill>
                  <a:srgbClr val="002060"/>
                </a:solidFill>
              </a:rPr>
              <a:t>искажает натуральную длину (Н.В).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Любая проекция прямой </a:t>
            </a:r>
            <a:r>
              <a:rPr lang="ru-RU" dirty="0" smtClean="0">
                <a:solidFill>
                  <a:srgbClr val="FF0000"/>
                </a:solidFill>
              </a:rPr>
              <a:t>ОП </a:t>
            </a:r>
            <a:r>
              <a:rPr lang="ru-RU" dirty="0" smtClean="0">
                <a:solidFill>
                  <a:srgbClr val="002060"/>
                </a:solidFill>
              </a:rPr>
              <a:t>наклонена к линиям связи под углом 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# 90</a:t>
            </a:r>
            <a:r>
              <a:rPr lang="ru-RU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⁰, ни один из них не показывает Н.В. углов наклона к плоскостям проекций.</a:t>
            </a:r>
          </a:p>
          <a:p>
            <a:r>
              <a:rPr lang="ru-RU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Н.В. прямой </a:t>
            </a:r>
            <a:r>
              <a:rPr lang="ru-RU" dirty="0" smtClean="0">
                <a:solidFill>
                  <a:srgbClr val="FF0000"/>
                </a:solidFill>
                <a:latin typeface="Lucida Sans Unicode"/>
                <a:cs typeface="Lucida Sans Unicode"/>
              </a:rPr>
              <a:t>ОП</a:t>
            </a:r>
            <a:r>
              <a:rPr lang="ru-RU" dirty="0" smtClean="0">
                <a:solidFill>
                  <a:srgbClr val="002060"/>
                </a:solidFill>
                <a:latin typeface="Lucida Sans Unicode"/>
                <a:cs typeface="Lucida Sans Unicode"/>
              </a:rPr>
              <a:t> находится методом прямоугольного треугольника.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33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315200" cy="71596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Модель прямой ОП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144" y="5518398"/>
            <a:ext cx="7950240" cy="1194251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Точка пересечения прямой с плоскостью проекций называется следом этой прямой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860032" y="1087591"/>
                <a:ext cx="3941440" cy="41910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3200" i="1" dirty="0" smtClean="0">
                    <a:solidFill>
                      <a:srgbClr val="002060"/>
                    </a:solidFill>
                  </a:rPr>
                  <a:t>А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</a:rPr>
                  <a:t>; В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endParaRPr lang="ru-RU" sz="3200" i="1" dirty="0" smtClean="0">
                  <a:solidFill>
                    <a:srgbClr val="002060"/>
                  </a:solidFill>
                </a:endParaRPr>
              </a:p>
              <a:p>
                <a:pPr marL="0" indent="0">
                  <a:buNone/>
                </a:pPr>
                <a:r>
                  <a:rPr lang="ru-RU" sz="3200" i="1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ℓ(АВ)</a:t>
                </a:r>
                <a:r>
                  <a:rPr lang="ru-RU" sz="3200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→прямая ОП</a:t>
                </a:r>
              </a:p>
              <a:p>
                <a:pPr marL="0" indent="0">
                  <a:buNone/>
                </a:pPr>
                <a:r>
                  <a:rPr lang="ru-RU" sz="3200" i="1" dirty="0" err="1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zА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=0→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ℓ ∩</a:t>
                </a:r>
                <a:r>
                  <a:rPr lang="ru-RU" sz="3200" i="1" dirty="0" smtClean="0">
                    <a:solidFill>
                      <a:srgbClr val="00206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</a:rPr>
                  <a:t>=А </a:t>
                </a:r>
                <a:r>
                  <a:rPr lang="ru-RU" sz="3200" dirty="0" smtClean="0">
                    <a:solidFill>
                      <a:srgbClr val="002060"/>
                    </a:solidFill>
                  </a:rPr>
                  <a:t>горизонтальный след прямой 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ℓ</a:t>
                </a:r>
              </a:p>
              <a:p>
                <a:pPr marL="0" indent="0">
                  <a:buNone/>
                </a:pPr>
                <a:r>
                  <a:rPr lang="ru-RU" sz="3200" i="1" dirty="0" err="1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γ</a:t>
                </a:r>
                <a:r>
                  <a:rPr lang="ru-RU" sz="3200" i="1" dirty="0" err="1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В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=0</a:t>
                </a:r>
                <a:r>
                  <a:rPr lang="ru-RU" sz="3200" i="1" dirty="0">
                    <a:solidFill>
                      <a:srgbClr val="002060"/>
                    </a:solidFill>
                    <a:latin typeface="Lucida Sans Unicode"/>
                    <a:cs typeface="Lucida Sans Unicode"/>
                  </a:rPr>
                  <a:t>→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ℓ ∩</a:t>
                </a:r>
                <a:r>
                  <a:rPr lang="ru-RU" sz="3200" i="1" dirty="0" smtClean="0">
                    <a:solidFill>
                      <a:srgbClr val="00206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П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3200" i="1" dirty="0">
                    <a:solidFill>
                      <a:srgbClr val="002060"/>
                    </a:solidFill>
                  </a:rPr>
                  <a:t>=</a:t>
                </a:r>
                <a:r>
                  <a:rPr lang="ru-RU" sz="3200" i="1" dirty="0" smtClean="0">
                    <a:solidFill>
                      <a:srgbClr val="002060"/>
                    </a:solidFill>
                  </a:rPr>
                  <a:t>В </a:t>
                </a:r>
                <a:r>
                  <a:rPr lang="ru-RU" sz="3200" dirty="0" smtClean="0">
                    <a:solidFill>
                      <a:srgbClr val="002060"/>
                    </a:solidFill>
                  </a:rPr>
                  <a:t>фронтальный след прямой 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ℓ</a:t>
                </a:r>
                <a:r>
                  <a:rPr lang="ru-RU" sz="3200" dirty="0" smtClean="0">
                    <a:solidFill>
                      <a:srgbClr val="002060"/>
                    </a:solidFill>
                    <a:latin typeface="Arial"/>
                    <a:cs typeface="Arial"/>
                  </a:rPr>
                  <a:t>.</a:t>
                </a:r>
              </a:p>
              <a:p>
                <a:pPr marL="0" indent="0">
                  <a:buNone/>
                </a:pPr>
                <a:endParaRPr lang="ru-RU" sz="2400" dirty="0" smtClean="0">
                  <a:solidFill>
                    <a:srgbClr val="002060"/>
                  </a:solidFill>
                  <a:latin typeface="Arial"/>
                  <a:cs typeface="Arial"/>
                </a:endParaRPr>
              </a:p>
              <a:p>
                <a:pPr marL="0" indent="0">
                  <a:buNone/>
                </a:pPr>
                <a:endParaRPr lang="ru-RU" sz="2400" dirty="0" smtClean="0">
                  <a:solidFill>
                    <a:srgbClr val="002060"/>
                  </a:solidFill>
                  <a:latin typeface="Arial"/>
                  <a:cs typeface="Arial"/>
                </a:endParaRPr>
              </a:p>
              <a:p>
                <a:pPr marL="0" indent="0">
                  <a:buNone/>
                </a:pPr>
                <a:endParaRPr lang="ru-RU" sz="2400" dirty="0"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860032" y="1087591"/>
                <a:ext cx="3941440" cy="4191000"/>
              </a:xfrm>
              <a:blipFill rotWithShape="1">
                <a:blip r:embed="rId2"/>
                <a:stretch>
                  <a:fillRect l="-3864" t="-2762" r="-3091" b="-6977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870450" cy="423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 bwMode="auto">
          <a:xfrm>
            <a:off x="539552" y="1628800"/>
            <a:ext cx="0" cy="108012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 flipH="1" flipV="1">
            <a:off x="683568" y="3933057"/>
            <a:ext cx="648072" cy="936103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78144" y="1556792"/>
                <a:ext cx="4614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latin typeface="Cambria Math"/>
                            </a:rPr>
                            <m:t>Ѕ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44" y="1556792"/>
                <a:ext cx="461408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774239" y="4700653"/>
                <a:ext cx="466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latin typeface="Cambria Math"/>
                            </a:rPr>
                            <m:t>Ѕ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239" y="4700653"/>
                <a:ext cx="466730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единительная линия 14"/>
          <p:cNvCxnSpPr/>
          <p:nvPr/>
        </p:nvCxnSpPr>
        <p:spPr bwMode="auto">
          <a:xfrm>
            <a:off x="791580" y="4705155"/>
            <a:ext cx="216024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Прямая соединительная линия 17"/>
          <p:cNvCxnSpPr/>
          <p:nvPr/>
        </p:nvCxnSpPr>
        <p:spPr bwMode="auto">
          <a:xfrm>
            <a:off x="156952" y="1628800"/>
            <a:ext cx="201344" cy="64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 flipH="1">
            <a:off x="2267744" y="1988840"/>
            <a:ext cx="936104" cy="230425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Прямая соединительная линия 25"/>
          <p:cNvCxnSpPr/>
          <p:nvPr/>
        </p:nvCxnSpPr>
        <p:spPr bwMode="auto">
          <a:xfrm flipH="1">
            <a:off x="1907704" y="4319199"/>
            <a:ext cx="336954" cy="75078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 flipH="1">
            <a:off x="3203848" y="1268760"/>
            <a:ext cx="304800" cy="65736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DA04A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Прямая соединительная линия 34"/>
          <p:cNvCxnSpPr/>
          <p:nvPr/>
        </p:nvCxnSpPr>
        <p:spPr bwMode="auto">
          <a:xfrm flipH="1">
            <a:off x="1691680" y="1988840"/>
            <a:ext cx="1512168" cy="1584176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 flipH="1">
            <a:off x="3140224" y="1988840"/>
            <a:ext cx="63624" cy="1512168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Прямая соединительная линия 41"/>
          <p:cNvCxnSpPr/>
          <p:nvPr/>
        </p:nvCxnSpPr>
        <p:spPr bwMode="auto">
          <a:xfrm flipH="1">
            <a:off x="2267744" y="3562164"/>
            <a:ext cx="880978" cy="73093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Прямая соединительная линия 42"/>
          <p:cNvCxnSpPr/>
          <p:nvPr/>
        </p:nvCxnSpPr>
        <p:spPr bwMode="auto">
          <a:xfrm flipH="1" flipV="1">
            <a:off x="1691680" y="3573016"/>
            <a:ext cx="576064" cy="72008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Прямая соединительная линия 43"/>
          <p:cNvCxnSpPr>
            <a:endCxn id="60" idx="5"/>
          </p:cNvCxnSpPr>
          <p:nvPr/>
        </p:nvCxnSpPr>
        <p:spPr bwMode="auto">
          <a:xfrm flipH="1" flipV="1">
            <a:off x="2282846" y="3047869"/>
            <a:ext cx="380942" cy="309123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Прямая соединительная линия 44"/>
          <p:cNvCxnSpPr>
            <a:endCxn id="62" idx="0"/>
          </p:cNvCxnSpPr>
          <p:nvPr/>
        </p:nvCxnSpPr>
        <p:spPr bwMode="auto">
          <a:xfrm>
            <a:off x="2663788" y="3356992"/>
            <a:ext cx="18002" cy="49862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66" name="Овал 2065"/>
          <p:cNvSpPr/>
          <p:nvPr/>
        </p:nvSpPr>
        <p:spPr bwMode="auto">
          <a:xfrm>
            <a:off x="3128097" y="1926124"/>
            <a:ext cx="108012" cy="14401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Овал 56"/>
          <p:cNvSpPr/>
          <p:nvPr/>
        </p:nvSpPr>
        <p:spPr bwMode="auto">
          <a:xfrm>
            <a:off x="1637674" y="3473389"/>
            <a:ext cx="108012" cy="14401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Овал 57"/>
          <p:cNvSpPr/>
          <p:nvPr/>
        </p:nvSpPr>
        <p:spPr bwMode="auto">
          <a:xfrm>
            <a:off x="3083231" y="3428999"/>
            <a:ext cx="108012" cy="14401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2213738" y="4184210"/>
            <a:ext cx="108012" cy="14401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Овал 59"/>
          <p:cNvSpPr/>
          <p:nvPr/>
        </p:nvSpPr>
        <p:spPr bwMode="auto">
          <a:xfrm>
            <a:off x="2190652" y="2924943"/>
            <a:ext cx="108012" cy="14401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2600221" y="3284982"/>
            <a:ext cx="108012" cy="14401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2627784" y="3855621"/>
            <a:ext cx="108012" cy="14401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70" name="TextBox 2069"/>
              <p:cNvSpPr txBox="1"/>
              <p:nvPr/>
            </p:nvSpPr>
            <p:spPr>
              <a:xfrm>
                <a:off x="2680946" y="3886886"/>
                <a:ext cx="477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070" name="TextBox 2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0946" y="3886886"/>
                <a:ext cx="477438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7" name="TextBox 66"/>
              <p:cNvSpPr txBox="1"/>
              <p:nvPr/>
            </p:nvSpPr>
            <p:spPr>
              <a:xfrm>
                <a:off x="1738331" y="2555611"/>
                <a:ext cx="4827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8331" y="2555611"/>
                <a:ext cx="482761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71" name="TextBox 2070"/>
          <p:cNvSpPr txBox="1"/>
          <p:nvPr/>
        </p:nvSpPr>
        <p:spPr>
          <a:xfrm>
            <a:off x="2708233" y="299842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72" name="TextBox 2071"/>
              <p:cNvSpPr txBox="1"/>
              <p:nvPr/>
            </p:nvSpPr>
            <p:spPr>
              <a:xfrm>
                <a:off x="774239" y="3140968"/>
                <a:ext cx="10341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latin typeface="Cambria Math"/>
                            </a:rPr>
                            <m:t>≡</m:t>
                          </m:r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х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072" name="TextBox 20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239" y="3140968"/>
                <a:ext cx="1034129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073" name="TextBox 2072"/>
              <p:cNvSpPr txBox="1"/>
              <p:nvPr/>
            </p:nvSpPr>
            <p:spPr>
              <a:xfrm>
                <a:off x="2235626" y="1697312"/>
                <a:ext cx="9364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i="1" smtClean="0">
                          <a:latin typeface="Cambria Math"/>
                        </a:rPr>
                        <m:t>≡</m:t>
                      </m:r>
                      <m:r>
                        <a:rPr lang="ru-RU" b="0" i="1" smtClean="0">
                          <a:latin typeface="Cambria Math"/>
                        </a:rPr>
                        <m:t>В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073" name="TextBox 20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5626" y="1697312"/>
                <a:ext cx="936410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2" name="TextBox 71"/>
              <p:cNvSpPr txBox="1"/>
              <p:nvPr/>
            </p:nvSpPr>
            <p:spPr>
              <a:xfrm>
                <a:off x="2076181" y="4282970"/>
                <a:ext cx="9375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ru-RU" i="1" smtClean="0">
                          <a:latin typeface="Cambria Math"/>
                        </a:rPr>
                        <m:t>≡</m:t>
                      </m:r>
                      <m:r>
                        <a:rPr lang="ru-RU" b="0" i="1" smtClean="0">
                          <a:latin typeface="Cambria Math"/>
                        </a:rPr>
                        <m:t>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181" y="4282970"/>
                <a:ext cx="937501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3" name="TextBox 72"/>
              <p:cNvSpPr txBox="1"/>
              <p:nvPr/>
            </p:nvSpPr>
            <p:spPr>
              <a:xfrm>
                <a:off x="2544931" y="3414734"/>
                <a:ext cx="5094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1" i="1" smtClean="0">
                              <a:solidFill>
                                <a:srgbClr val="DA04A2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1" i="1">
                              <a:solidFill>
                                <a:srgbClr val="DA04A2"/>
                              </a:solidFill>
                              <a:latin typeface="Cambria Math"/>
                            </a:rPr>
                            <m:t>ℓ</m:t>
                          </m:r>
                        </m:e>
                        <m:sub>
                          <m:r>
                            <a:rPr lang="ru-RU" sz="2000" b="1" i="1" smtClean="0">
                              <a:solidFill>
                                <a:srgbClr val="DA04A2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2000" b="1" dirty="0"/>
              </a:p>
            </p:txBody>
          </p:sp>
        </mc:Choice>
        <mc:Fallback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4931" y="3414734"/>
                <a:ext cx="509498" cy="400110"/>
              </a:xfrm>
              <a:prstGeom prst="rect">
                <a:avLst/>
              </a:prstGeom>
              <a:blipFill rotWithShape="1">
                <a:blip r:embed="rId11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74" name="TextBox 73"/>
              <p:cNvSpPr txBox="1"/>
              <p:nvPr/>
            </p:nvSpPr>
            <p:spPr>
              <a:xfrm>
                <a:off x="2170899" y="2276872"/>
                <a:ext cx="506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1" i="1" smtClean="0">
                              <a:solidFill>
                                <a:srgbClr val="DA04A2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000" b="1" i="1">
                              <a:solidFill>
                                <a:srgbClr val="DA04A2"/>
                              </a:solidFill>
                              <a:latin typeface="Cambria Math"/>
                            </a:rPr>
                            <m:t>ℓ</m:t>
                          </m:r>
                        </m:e>
                        <m:sub>
                          <m:r>
                            <a:rPr lang="ru-RU" sz="2000" b="1" i="1" smtClean="0">
                              <a:solidFill>
                                <a:srgbClr val="DA04A2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2000" b="1" dirty="0"/>
              </a:p>
            </p:txBody>
          </p:sp>
        </mc:Choice>
        <mc:Fallback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899" y="2276872"/>
                <a:ext cx="506292" cy="400110"/>
              </a:xfrm>
              <a:prstGeom prst="rect">
                <a:avLst/>
              </a:prstGeom>
              <a:blipFill rotWithShape="1">
                <a:blip r:embed="rId12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74" name="TextBox 2073"/>
          <p:cNvSpPr txBox="1"/>
          <p:nvPr/>
        </p:nvSpPr>
        <p:spPr>
          <a:xfrm>
            <a:off x="2192952" y="3529325"/>
            <a:ext cx="2680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DA04A2"/>
                </a:solidFill>
                <a:latin typeface="Arial"/>
                <a:cs typeface="Arial"/>
              </a:rPr>
              <a:t>ℓ</a:t>
            </a:r>
            <a:endParaRPr lang="ru-RU" sz="2000" dirty="0">
              <a:solidFill>
                <a:srgbClr val="DA04A2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71802" y="3500438"/>
            <a:ext cx="810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000" dirty="0" smtClean="0"/>
              <a:t>1</a:t>
            </a:r>
            <a:r>
              <a:rPr lang="ru-RU" dirty="0" smtClean="0">
                <a:latin typeface="Arial"/>
                <a:cs typeface="Arial"/>
              </a:rPr>
              <a:t>≡В</a:t>
            </a:r>
            <a:r>
              <a:rPr lang="ru-RU" sz="1400" dirty="0" smtClean="0">
                <a:latin typeface="Arial"/>
                <a:cs typeface="Arial"/>
              </a:rPr>
              <a:t>х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0865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4" grpId="0" animBg="1"/>
      <p:bldP spid="206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2070" grpId="0" animBg="1"/>
      <p:bldP spid="67" grpId="0" animBg="1"/>
      <p:bldP spid="2071" grpId="0"/>
      <p:bldP spid="2072" grpId="0" animBg="1"/>
      <p:bldP spid="2073" grpId="0" animBg="1"/>
      <p:bldP spid="72" grpId="0" animBg="1"/>
      <p:bldP spid="73" grpId="0" animBg="1"/>
      <p:bldP spid="74" grpId="0" animBg="1"/>
      <p:bldP spid="20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1"/>
          <p:cNvGrpSpPr>
            <a:grpSpLocks/>
          </p:cNvGrpSpPr>
          <p:nvPr/>
        </p:nvGrpSpPr>
        <p:grpSpPr bwMode="auto">
          <a:xfrm>
            <a:off x="1084386" y="1293985"/>
            <a:ext cx="2290210" cy="2098071"/>
            <a:chOff x="3832" y="758"/>
            <a:chExt cx="1360" cy="743"/>
          </a:xfrm>
        </p:grpSpPr>
        <p:sp>
          <p:nvSpPr>
            <p:cNvPr id="5217" name="Line 107"/>
            <p:cNvSpPr>
              <a:spLocks noChangeShapeType="1"/>
            </p:cNvSpPr>
            <p:nvPr/>
          </p:nvSpPr>
          <p:spPr bwMode="auto">
            <a:xfrm flipV="1">
              <a:off x="3832" y="869"/>
              <a:ext cx="1360" cy="632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5218" name="Group 118"/>
            <p:cNvGrpSpPr>
              <a:grpSpLocks/>
            </p:cNvGrpSpPr>
            <p:nvPr/>
          </p:nvGrpSpPr>
          <p:grpSpPr bwMode="auto">
            <a:xfrm>
              <a:off x="4728" y="758"/>
              <a:ext cx="259" cy="310"/>
              <a:chOff x="1000" y="1423"/>
              <a:chExt cx="259" cy="310"/>
            </a:xfrm>
          </p:grpSpPr>
          <p:sp>
            <p:nvSpPr>
              <p:cNvPr id="5219" name="Text Box 119"/>
              <p:cNvSpPr txBox="1">
                <a:spLocks noChangeAspect="1" noChangeArrowheads="1"/>
              </p:cNvSpPr>
              <p:nvPr/>
            </p:nvSpPr>
            <p:spPr bwMode="auto">
              <a:xfrm>
                <a:off x="1000" y="1423"/>
                <a:ext cx="259" cy="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i="1" dirty="0">
                    <a:solidFill>
                      <a:srgbClr val="C42500"/>
                    </a:solidFill>
                    <a:latin typeface="GOST type B" pitchFamily="34" charset="0"/>
                    <a:cs typeface="Arial"/>
                  </a:rPr>
                  <a:t>ℓ</a:t>
                </a:r>
                <a:endParaRPr lang="ru-RU" altLang="ru-RU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5220" name="Text Box 120"/>
              <p:cNvSpPr txBox="1">
                <a:spLocks noChangeAspect="1" noChangeArrowheads="1"/>
              </p:cNvSpPr>
              <p:nvPr/>
            </p:nvSpPr>
            <p:spPr bwMode="auto">
              <a:xfrm>
                <a:off x="1067" y="1502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800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2</a:t>
                </a:r>
                <a:endParaRPr lang="ru-RU" altLang="ru-RU" sz="2400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</p:grpSp>
      <p:grpSp>
        <p:nvGrpSpPr>
          <p:cNvPr id="4" name="Group 130"/>
          <p:cNvGrpSpPr>
            <a:grpSpLocks/>
          </p:cNvGrpSpPr>
          <p:nvPr/>
        </p:nvGrpSpPr>
        <p:grpSpPr bwMode="auto">
          <a:xfrm flipV="1">
            <a:off x="1084386" y="3392056"/>
            <a:ext cx="2290209" cy="1761345"/>
            <a:chOff x="3744" y="2385"/>
            <a:chExt cx="1352" cy="1113"/>
          </a:xfrm>
        </p:grpSpPr>
        <p:sp>
          <p:nvSpPr>
            <p:cNvPr id="5213" name="Line 80"/>
            <p:cNvSpPr>
              <a:spLocks noChangeShapeType="1"/>
            </p:cNvSpPr>
            <p:nvPr/>
          </p:nvSpPr>
          <p:spPr bwMode="auto">
            <a:xfrm>
              <a:off x="3744" y="2385"/>
              <a:ext cx="1352" cy="1113"/>
            </a:xfrm>
            <a:prstGeom prst="line">
              <a:avLst/>
            </a:prstGeom>
            <a:noFill/>
            <a:ln w="31750">
              <a:solidFill>
                <a:srgbClr val="C425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5214" name="Group 115"/>
            <p:cNvGrpSpPr>
              <a:grpSpLocks/>
            </p:cNvGrpSpPr>
            <p:nvPr/>
          </p:nvGrpSpPr>
          <p:grpSpPr bwMode="auto">
            <a:xfrm>
              <a:off x="3859" y="2667"/>
              <a:ext cx="259" cy="367"/>
              <a:chOff x="182" y="1136"/>
              <a:chExt cx="259" cy="367"/>
            </a:xfrm>
          </p:grpSpPr>
          <p:sp>
            <p:nvSpPr>
              <p:cNvPr id="5215" name="Text Box 116"/>
              <p:cNvSpPr txBox="1">
                <a:spLocks noChangeAspect="1" noChangeArrowheads="1"/>
              </p:cNvSpPr>
              <p:nvPr/>
            </p:nvSpPr>
            <p:spPr bwMode="auto">
              <a:xfrm rot="10800000">
                <a:off x="182" y="1138"/>
                <a:ext cx="25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i="1" dirty="0">
                    <a:solidFill>
                      <a:srgbClr val="C42500"/>
                    </a:solidFill>
                    <a:latin typeface="GOST type B" pitchFamily="34" charset="0"/>
                    <a:cs typeface="Arial"/>
                  </a:rPr>
                  <a:t>ℓ</a:t>
                </a:r>
                <a:endParaRPr lang="ru-RU" altLang="ru-RU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  <p:sp>
            <p:nvSpPr>
              <p:cNvPr id="5216" name="Text Box 117"/>
              <p:cNvSpPr txBox="1">
                <a:spLocks noChangeAspect="1" noChangeArrowheads="1"/>
              </p:cNvSpPr>
              <p:nvPr/>
            </p:nvSpPr>
            <p:spPr bwMode="auto">
              <a:xfrm rot="10800000">
                <a:off x="249" y="1136"/>
                <a:ext cx="1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ru-RU" sz="1800" b="1" i="1" dirty="0" smtClean="0">
                    <a:solidFill>
                      <a:srgbClr val="C42500"/>
                    </a:solidFill>
                    <a:latin typeface="GOST type B" pitchFamily="34" charset="0"/>
                  </a:rPr>
                  <a:t>1</a:t>
                </a:r>
                <a:endParaRPr lang="ru-RU" altLang="ru-RU" sz="2400" i="1" dirty="0" smtClean="0">
                  <a:solidFill>
                    <a:srgbClr val="C42500"/>
                  </a:solidFill>
                  <a:latin typeface="GOST type B" pitchFamily="34" charset="0"/>
                </a:endParaRPr>
              </a:p>
            </p:txBody>
          </p:sp>
        </p:grpSp>
      </p:grpSp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4447249" y="3308795"/>
            <a:ext cx="4709617" cy="158812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FF0000"/>
                </a:solidFill>
                <a:latin typeface="Arial" charset="0"/>
              </a:rPr>
              <a:t>Точка принадлежит прямой, если ее проекции принадлежат одноименным проекциям прямой.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>
              <a:solidFill>
                <a:srgbClr val="FF0000"/>
              </a:solidFill>
              <a:latin typeface="Arial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1" dirty="0" smtClean="0">
              <a:solidFill>
                <a:srgbClr val="FF0000"/>
              </a:solidFill>
              <a:latin typeface="Arial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 </a:t>
            </a:r>
          </a:p>
        </p:txBody>
      </p:sp>
      <p:sp>
        <p:nvSpPr>
          <p:cNvPr id="5126" name="Line 82"/>
          <p:cNvSpPr>
            <a:spLocks noChangeShapeType="1"/>
          </p:cNvSpPr>
          <p:nvPr/>
        </p:nvSpPr>
        <p:spPr bwMode="auto">
          <a:xfrm flipH="1">
            <a:off x="539874" y="3388881"/>
            <a:ext cx="32416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127" name="Text Box 99"/>
          <p:cNvSpPr txBox="1">
            <a:spLocks noChangeAspect="1" noChangeArrowheads="1"/>
          </p:cNvSpPr>
          <p:nvPr/>
        </p:nvSpPr>
        <p:spPr bwMode="auto">
          <a:xfrm>
            <a:off x="227136" y="3163456"/>
            <a:ext cx="33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smtClean="0">
                <a:solidFill>
                  <a:prstClr val="black"/>
                </a:solidFill>
                <a:latin typeface="GOST type B" pitchFamily="34" charset="0"/>
              </a:rPr>
              <a:t>x</a:t>
            </a:r>
            <a:endParaRPr lang="ru-RU" altLang="ru-RU" sz="1800" i="1" smtClean="0">
              <a:solidFill>
                <a:prstClr val="black"/>
              </a:solidFill>
              <a:latin typeface="GOST type B" pitchFamily="34" charset="0"/>
            </a:endParaRPr>
          </a:p>
        </p:txBody>
      </p:sp>
      <p:sp>
        <p:nvSpPr>
          <p:cNvPr id="5130" name="Text Box 122"/>
          <p:cNvSpPr txBox="1">
            <a:spLocks noChangeArrowheads="1"/>
          </p:cNvSpPr>
          <p:nvPr/>
        </p:nvSpPr>
        <p:spPr bwMode="auto">
          <a:xfrm>
            <a:off x="0" y="982898"/>
            <a:ext cx="420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Комплексный чертеж</a:t>
            </a:r>
          </a:p>
        </p:txBody>
      </p:sp>
      <p:sp>
        <p:nvSpPr>
          <p:cNvPr id="7295" name="Rectangle 12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36496" cy="744538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 </a:t>
            </a:r>
            <a:r>
              <a:rPr lang="ru-RU" sz="36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Проекции прямой  о б щ е г о  положения</a:t>
            </a:r>
          </a:p>
        </p:txBody>
      </p:sp>
      <p:sp>
        <p:nvSpPr>
          <p:cNvPr id="3" name="Овал 2"/>
          <p:cNvSpPr/>
          <p:nvPr/>
        </p:nvSpPr>
        <p:spPr bwMode="auto">
          <a:xfrm>
            <a:off x="3266583" y="1502994"/>
            <a:ext cx="216024" cy="166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Овал 101"/>
          <p:cNvSpPr/>
          <p:nvPr/>
        </p:nvSpPr>
        <p:spPr bwMode="auto">
          <a:xfrm>
            <a:off x="976374" y="3315856"/>
            <a:ext cx="216024" cy="166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Овал 102"/>
          <p:cNvSpPr/>
          <p:nvPr/>
        </p:nvSpPr>
        <p:spPr bwMode="auto">
          <a:xfrm>
            <a:off x="3277868" y="3305629"/>
            <a:ext cx="216024" cy="166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Овал 103"/>
          <p:cNvSpPr/>
          <p:nvPr/>
        </p:nvSpPr>
        <p:spPr bwMode="auto">
          <a:xfrm>
            <a:off x="976374" y="5070150"/>
            <a:ext cx="216024" cy="166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Овал 104"/>
          <p:cNvSpPr/>
          <p:nvPr/>
        </p:nvSpPr>
        <p:spPr bwMode="auto">
          <a:xfrm>
            <a:off x="2229491" y="2314165"/>
            <a:ext cx="216024" cy="166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Овал 105"/>
          <p:cNvSpPr/>
          <p:nvPr/>
        </p:nvSpPr>
        <p:spPr bwMode="auto">
          <a:xfrm>
            <a:off x="2297948" y="4083196"/>
            <a:ext cx="216024" cy="166504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Прямая соединительная линия 5"/>
          <p:cNvCxnSpPr>
            <a:stCxn id="102" idx="4"/>
            <a:endCxn id="104" idx="0"/>
          </p:cNvCxnSpPr>
          <p:nvPr/>
        </p:nvCxnSpPr>
        <p:spPr bwMode="auto">
          <a:xfrm>
            <a:off x="1084386" y="3482360"/>
            <a:ext cx="0" cy="158779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9" name="Прямая соединительная линия 108"/>
          <p:cNvCxnSpPr>
            <a:stCxn id="105" idx="4"/>
          </p:cNvCxnSpPr>
          <p:nvPr/>
        </p:nvCxnSpPr>
        <p:spPr bwMode="auto">
          <a:xfrm>
            <a:off x="2337503" y="2480669"/>
            <a:ext cx="34228" cy="160252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0" name="Прямая соединительная линия 109"/>
          <p:cNvCxnSpPr>
            <a:stCxn id="3" idx="4"/>
            <a:endCxn id="103" idx="0"/>
          </p:cNvCxnSpPr>
          <p:nvPr/>
        </p:nvCxnSpPr>
        <p:spPr bwMode="auto">
          <a:xfrm>
            <a:off x="3374595" y="1669498"/>
            <a:ext cx="11285" cy="1636131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3" name="TextBox 122"/>
              <p:cNvSpPr txBox="1"/>
              <p:nvPr/>
            </p:nvSpPr>
            <p:spPr>
              <a:xfrm>
                <a:off x="158269" y="2952856"/>
                <a:ext cx="10341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latin typeface="Cambria Math"/>
                            </a:rPr>
                            <m:t>≡</m:t>
                          </m:r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х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3" name="TextBox 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269" y="2952856"/>
                <a:ext cx="1034129" cy="369332"/>
              </a:xfrm>
              <a:prstGeom prst="rect">
                <a:avLst/>
              </a:prstGeom>
              <a:blipFill rotWithShape="1">
                <a:blip r:embed="rId2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4" name="TextBox 123"/>
              <p:cNvSpPr txBox="1"/>
              <p:nvPr/>
            </p:nvSpPr>
            <p:spPr>
              <a:xfrm>
                <a:off x="3486473" y="3019549"/>
                <a:ext cx="10223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 smtClean="0">
                              <a:latin typeface="Cambria Math"/>
                            </a:rPr>
                            <m:t>≡</m:t>
                          </m:r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х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4" name="TextBox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473" y="3019549"/>
                <a:ext cx="1022396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5" name="TextBox 124"/>
              <p:cNvSpPr txBox="1"/>
              <p:nvPr/>
            </p:nvSpPr>
            <p:spPr>
              <a:xfrm>
                <a:off x="1774358" y="2047458"/>
                <a:ext cx="4827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5" name="TextBox 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4358" y="2047458"/>
                <a:ext cx="482761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6" name="TextBox 125"/>
              <p:cNvSpPr txBox="1"/>
              <p:nvPr/>
            </p:nvSpPr>
            <p:spPr>
              <a:xfrm>
                <a:off x="1894293" y="3762538"/>
                <a:ext cx="477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293" y="3762538"/>
                <a:ext cx="477438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7" name="TextBox 126"/>
              <p:cNvSpPr txBox="1"/>
              <p:nvPr/>
            </p:nvSpPr>
            <p:spPr>
              <a:xfrm>
                <a:off x="493613" y="4867322"/>
                <a:ext cx="4918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613" y="4867322"/>
                <a:ext cx="491866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8" name="TextBox 127"/>
              <p:cNvSpPr txBox="1"/>
              <p:nvPr/>
            </p:nvSpPr>
            <p:spPr>
              <a:xfrm>
                <a:off x="3493892" y="1332398"/>
                <a:ext cx="4939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128" name="Text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3892" y="1332398"/>
                <a:ext cx="493981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32" name="Text Box 61"/>
              <p:cNvSpPr txBox="1">
                <a:spLocks noChangeArrowheads="1"/>
              </p:cNvSpPr>
              <p:nvPr/>
            </p:nvSpPr>
            <p:spPr bwMode="auto">
              <a:xfrm>
                <a:off x="4434383" y="1385603"/>
                <a:ext cx="3857804" cy="142192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14:m>
                  <m:oMath xmlns:m="http://schemas.openxmlformats.org/officeDocument/2006/math">
                    <m:r>
                      <a:rPr lang="ru-RU" altLang="ru-RU" b="1" i="1" smtClean="0">
                        <a:solidFill>
                          <a:srgbClr val="800080"/>
                        </a:solidFill>
                        <a:latin typeface="Cambria Math"/>
                        <a:ea typeface="Cambria Math"/>
                      </a:rPr>
                      <m:t>ℓ∦</m:t>
                    </m:r>
                  </m:oMath>
                </a14:m>
                <a:r>
                  <a:rPr lang="ru-RU" altLang="ru-RU" b="1" i="1" dirty="0" smtClean="0">
                    <a:solidFill>
                      <a:srgbClr val="800080"/>
                    </a:solidFill>
                    <a:latin typeface="+mn-lt"/>
                  </a:rPr>
                  <a:t> х; </a:t>
                </a:r>
                <a:r>
                  <a:rPr lang="ru-RU" altLang="ru-RU" b="1" i="1" dirty="0" smtClean="0">
                    <a:solidFill>
                      <a:srgbClr val="800080"/>
                    </a:solidFill>
                    <a:latin typeface="+mn-lt"/>
                    <a:cs typeface="Arial"/>
                  </a:rPr>
                  <a:t>ℓ</a:t>
                </a:r>
                <a:r>
                  <a:rPr lang="ru-RU" altLang="ru-RU" b="1" i="1" baseline="-20000" dirty="0">
                    <a:solidFill>
                      <a:srgbClr val="800080"/>
                    </a:solidFill>
                    <a:latin typeface="+mn-lt"/>
                  </a:rPr>
                  <a:t>1</a:t>
                </a:r>
                <a:r>
                  <a:rPr lang="ru-RU" altLang="ru-RU" b="1" i="1" dirty="0" smtClean="0">
                    <a:solidFill>
                      <a:srgbClr val="800080"/>
                    </a:solidFill>
                    <a:latin typeface="+mn-lt"/>
                  </a:rPr>
                  <a:t/>
                </a:r>
                <a:r>
                  <a:rPr lang="ru-RU" altLang="ru-RU" b="1" i="1" dirty="0" smtClean="0">
                    <a:solidFill>
                      <a:srgbClr val="800080"/>
                    </a:solidFill>
                    <a:latin typeface="+mn-lt"/>
                    <a:cs typeface="Arial"/>
                  </a:rPr>
                  <a:t>ℓ</a:t>
                </a:r>
                <a:r>
                  <a:rPr lang="ru-RU" altLang="ru-RU" b="1" i="1" baseline="-20000" dirty="0">
                    <a:solidFill>
                      <a:srgbClr val="800080"/>
                    </a:solidFill>
                    <a:latin typeface="+mn-lt"/>
                  </a:rPr>
                  <a:t>2</a:t>
                </a:r>
                <a:r>
                  <a:rPr lang="ru-RU" altLang="ru-RU" b="1" i="1" dirty="0" smtClean="0">
                    <a:solidFill>
                      <a:srgbClr val="800080"/>
                    </a:solidFill>
                    <a:latin typeface="+mn-lt"/>
                  </a:rPr>
                  <a:t/>
                </a:r>
                <a14:m>
                  <m:oMath xmlns:m="http://schemas.openxmlformats.org/officeDocument/2006/math">
                    <m:r>
                      <a:rPr lang="ru-RU" altLang="ru-RU" b="1" i="1" smtClean="0">
                        <a:solidFill>
                          <a:srgbClr val="800080"/>
                        </a:solidFill>
                        <a:latin typeface="Cambria Math"/>
                        <a:ea typeface="Cambria Math"/>
                      </a:rPr>
                      <m:t>∦х</m:t>
                    </m:r>
                  </m:oMath>
                </a14:m>
                <a:r>
                  <a:rPr lang="ru-RU" altLang="ru-RU" b="1" dirty="0" smtClean="0">
                    <a:solidFill>
                      <a:srgbClr val="800080"/>
                    </a:solidFill>
                    <a:latin typeface="+mn-lt"/>
                  </a:rPr>
                  <a:t/>
                </a:r>
              </a:p>
              <a:p>
                <a: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dirty="0" smtClean="0">
                    <a:solidFill>
                      <a:srgbClr val="800080"/>
                    </a:solidFill>
                    <a:latin typeface="+mn-lt"/>
                    <a:cs typeface="Arial"/>
                  </a:rPr>
                  <a:t>ℓ</a:t>
                </a:r>
                <a14:m>
                  <m:oMath xmlns:m="http://schemas.openxmlformats.org/officeDocument/2006/math">
                    <m:r>
                      <a:rPr lang="ru-RU" altLang="ru-RU" b="1" i="1" smtClean="0">
                        <a:solidFill>
                          <a:srgbClr val="800080"/>
                        </a:solidFill>
                        <a:latin typeface="Cambria Math"/>
                        <a:cs typeface="Arial"/>
                      </a:rPr>
                      <m:t>⊥х</m:t>
                    </m:r>
                  </m:oMath>
                </a14:m>
                <a:r>
                  <a:rPr lang="ru-RU" altLang="ru-RU" b="1" dirty="0" smtClean="0">
                    <a:solidFill>
                      <a:srgbClr val="800080"/>
                    </a:solidFill>
                    <a:latin typeface="+mn-lt"/>
                  </a:rPr>
                  <a:t>; </a:t>
                </a:r>
                <a:r>
                  <a:rPr lang="ru-RU" altLang="ru-RU" b="1" i="1" dirty="0">
                    <a:solidFill>
                      <a:srgbClr val="800080"/>
                    </a:solidFill>
                    <a:latin typeface="+mn-lt"/>
                    <a:cs typeface="Arial"/>
                  </a:rPr>
                  <a:t>ℓ</a:t>
                </a:r>
                <a:r>
                  <a:rPr lang="ru-RU" altLang="ru-RU" b="1" i="1" baseline="-20000" dirty="0">
                    <a:solidFill>
                      <a:srgbClr val="800080"/>
                    </a:solidFill>
                    <a:latin typeface="+mn-lt"/>
                  </a:rPr>
                  <a:t>1</a:t>
                </a:r>
                <a:r>
                  <a:rPr lang="ru-RU" altLang="ru-RU" b="1" i="1" dirty="0">
                    <a:solidFill>
                      <a:srgbClr val="800080"/>
                    </a:solidFill>
                    <a:latin typeface="+mn-lt"/>
                  </a:rPr>
                  <a:t/>
                </a:r>
                <a:r>
                  <a:rPr lang="ru-RU" altLang="ru-RU" b="1" i="1" dirty="0">
                    <a:solidFill>
                      <a:srgbClr val="800080"/>
                    </a:solidFill>
                    <a:latin typeface="+mn-lt"/>
                    <a:cs typeface="Arial"/>
                  </a:rPr>
                  <a:t>ℓ</a:t>
                </a:r>
                <a:r>
                  <a:rPr lang="ru-RU" altLang="ru-RU" b="1" i="1" baseline="-20000" dirty="0">
                    <a:solidFill>
                      <a:srgbClr val="800080"/>
                    </a:solidFill>
                    <a:latin typeface="+mn-lt"/>
                  </a:rPr>
                  <a:t>2</a:t>
                </a:r>
                <a:r>
                  <a:rPr lang="ru-RU" altLang="ru-RU" b="1" i="1" dirty="0">
                    <a:solidFill>
                      <a:srgbClr val="800080"/>
                    </a:solidFill>
                    <a:latin typeface="+mn-lt"/>
                  </a:rPr>
                  <a:t/>
                </a:r>
                <a14:m>
                  <m:oMath xmlns:m="http://schemas.openxmlformats.org/officeDocument/2006/math">
                    <m:r>
                      <a:rPr lang="ru-RU" altLang="ru-RU" b="1" i="1" dirty="0" smtClean="0">
                        <a:solidFill>
                          <a:srgbClr val="800080"/>
                        </a:solidFill>
                        <a:latin typeface="Cambria Math"/>
                        <a:ea typeface="Cambria Math"/>
                        <a:cs typeface="Lucida Sans Unicode"/>
                      </a:rPr>
                      <m:t>⊥</m:t>
                    </m:r>
                    <m:r>
                      <a:rPr lang="ru-RU" altLang="ru-RU" b="1" i="1">
                        <a:solidFill>
                          <a:srgbClr val="800080"/>
                        </a:solidFill>
                        <a:latin typeface="Cambria Math"/>
                        <a:ea typeface="Cambria Math"/>
                      </a:rPr>
                      <m:t>х</m:t>
                    </m:r>
                  </m:oMath>
                </a14:m>
                <a:endParaRPr lang="ru-RU" altLang="ru-RU" b="1" dirty="0" smtClean="0">
                  <a:solidFill>
                    <a:srgbClr val="800080"/>
                  </a:solidFill>
                  <a:latin typeface="+mn-lt"/>
                </a:endParaRPr>
              </a:p>
              <a:p>
                <a: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b="1" dirty="0">
                    <a:solidFill>
                      <a:srgbClr val="800080"/>
                    </a:solidFill>
                    <a:latin typeface="+mn-lt"/>
                  </a:rPr>
                  <a:t/>
                </a:r>
                <a:endParaRPr lang="ru-RU" altLang="ru-RU" b="1" dirty="0" smtClean="0">
                  <a:solidFill>
                    <a:srgbClr val="80008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132" name="Text 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34383" y="1385603"/>
                <a:ext cx="3857804" cy="1421928"/>
              </a:xfrm>
              <a:prstGeom prst="rect">
                <a:avLst/>
              </a:prstGeom>
              <a:blipFill rotWithShape="1">
                <a:blip r:embed="rId8"/>
                <a:stretch>
                  <a:fillRect l="-3780" t="-8475"/>
                </a:stretch>
              </a:blip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Рамка 22"/>
          <p:cNvSpPr/>
          <p:nvPr/>
        </p:nvSpPr>
        <p:spPr bwMode="auto">
          <a:xfrm>
            <a:off x="1894292" y="5028844"/>
            <a:ext cx="5702043" cy="1136459"/>
          </a:xfrm>
          <a:prstGeom prst="frame">
            <a:avLst/>
          </a:prstGeom>
          <a:solidFill>
            <a:srgbClr val="CC3300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133012" y="5310215"/>
                <a:ext cx="50312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dirty="0" smtClean="0">
                    <a:solidFill>
                      <a:srgbClr val="FF0000"/>
                    </a:solidFill>
                  </a:rPr>
                  <a:t>С</a:t>
                </a:r>
                <a:r>
                  <a:rPr lang="ru-RU" sz="3200" dirty="0" smtClean="0">
                    <a:solidFill>
                      <a:srgbClr val="FF0000"/>
                    </a:solidFill>
                    <a:latin typeface="Lucida Sans Unicode"/>
                    <a:cs typeface="Lucida Sans Unicode"/>
                  </a:rPr>
                  <a:t>∊</a:t>
                </a:r>
                <a:r>
                  <a:rPr lang="ru-RU" sz="3200" dirty="0" smtClean="0">
                    <a:solidFill>
                      <a:srgbClr val="FF0000"/>
                    </a:solidFill>
                    <a:latin typeface="Arial"/>
                    <a:cs typeface="Arial"/>
                  </a:rPr>
                  <a:t>ℓ</a:t>
                </a:r>
                <a:r>
                  <a:rPr lang="ru-RU" sz="3200" dirty="0" smtClean="0">
                    <a:solidFill>
                      <a:srgbClr val="FF0000"/>
                    </a:solidFill>
                    <a:latin typeface="Lucida Sans Unicode"/>
                    <a:cs typeface="Lucida Sans Unicode"/>
                  </a:rPr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b="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С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3200" dirty="0" smtClean="0">
                    <a:solidFill>
                      <a:srgbClr val="FF0000"/>
                    </a:solidFill>
                    <a:latin typeface="Lucida Sans Unicode"/>
                    <a:cs typeface="Lucida Sans Unicode"/>
                  </a:rPr>
                  <a:t>∊</a:t>
                </a:r>
                <a:r>
                  <a:rPr lang="ru-RU" sz="3200" dirty="0">
                    <a:solidFill>
                      <a:srgbClr val="FF000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ℓ</m:t>
                        </m:r>
                      </m:e>
                      <m:sub>
                        <m:r>
                          <a:rPr lang="ru-RU" sz="3200" i="1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1</m:t>
                        </m:r>
                      </m:sub>
                    </m:sSub>
                    <m:r>
                      <a:rPr lang="ru-RU" sz="3200" i="1">
                        <a:solidFill>
                          <a:srgbClr val="FF0000"/>
                        </a:solidFill>
                        <a:latin typeface="Cambria Math"/>
                        <a:cs typeface="Lucida Sans Unicode"/>
                      </a:rPr>
                      <m:t> </m:t>
                    </m:r>
                  </m:oMath>
                </a14:m>
                <a:r>
                  <a:rPr lang="ru-RU" sz="3200" dirty="0" smtClean="0">
                    <a:solidFill>
                      <a:srgbClr val="FF0000"/>
                    </a:solidFill>
                    <a:latin typeface="Lucida Sans Unicode"/>
                    <a:cs typeface="Lucida Sans Unicode"/>
                  </a:rPr>
                  <a:t>⋀</a:t>
                </a:r>
                <a:r>
                  <a:rPr lang="ru-RU" sz="3200" dirty="0">
                    <a:solidFill>
                      <a:srgbClr val="FF000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i="1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С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  <m:r>
                      <a:rPr lang="ru-RU" sz="3200" i="1">
                        <a:solidFill>
                          <a:srgbClr val="FF0000"/>
                        </a:solidFill>
                        <a:latin typeface="Cambria Math"/>
                        <a:cs typeface="Lucida Sans Unicode"/>
                      </a:rPr>
                      <m:t> </m:t>
                    </m:r>
                  </m:oMath>
                </a14:m>
                <a:r>
                  <a:rPr lang="ru-RU" sz="3200" dirty="0" smtClean="0">
                    <a:solidFill>
                      <a:srgbClr val="FF0000"/>
                    </a:solidFill>
                    <a:latin typeface="Lucida Sans Unicode"/>
                    <a:cs typeface="Lucida Sans Unicode"/>
                  </a:rPr>
                  <a:t>∊</a:t>
                </a:r>
                <a:r>
                  <a:rPr lang="ru-RU" sz="3200" dirty="0">
                    <a:solidFill>
                      <a:srgbClr val="FF0000"/>
                    </a:solidFill>
                    <a:cs typeface="Lucida Sans Unicode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</m:ctrlPr>
                      </m:sSubPr>
                      <m:e>
                        <m:r>
                          <a:rPr lang="ru-RU" sz="320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ℓ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FF0000"/>
                            </a:solidFill>
                            <a:latin typeface="Cambria Math"/>
                            <a:cs typeface="Lucida Sans Unicode"/>
                          </a:rPr>
                          <m:t>2</m:t>
                        </m:r>
                      </m:sub>
                    </m:sSub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012" y="5310215"/>
                <a:ext cx="5031276" cy="584775"/>
              </a:xfrm>
              <a:prstGeom prst="rect">
                <a:avLst/>
              </a:prstGeom>
              <a:blipFill rotWithShape="1">
                <a:blip r:embed="rId9"/>
                <a:stretch>
                  <a:fillRect t="-19792" b="-354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Прямая соединительная линия 35"/>
          <p:cNvCxnSpPr/>
          <p:nvPr/>
        </p:nvCxnSpPr>
        <p:spPr bwMode="auto">
          <a:xfrm rot="16200000" flipH="1">
            <a:off x="4714876" y="2000240"/>
            <a:ext cx="214314" cy="21431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>
            <a:solidFill>
              <a:srgbClr val="0070C0"/>
            </a:solidFill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Прямая соединительная линия 37"/>
          <p:cNvCxnSpPr/>
          <p:nvPr/>
        </p:nvCxnSpPr>
        <p:spPr bwMode="auto">
          <a:xfrm rot="16200000" flipH="1">
            <a:off x="6286512" y="2000240"/>
            <a:ext cx="214314" cy="21431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>
            <a:solidFill>
              <a:srgbClr val="0070C0"/>
            </a:solidFill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="" xmlns:p14="http://schemas.microsoft.com/office/powerpoint/2010/main" val="177793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71596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Деление отрезка в заданном отношении</a:t>
            </a:r>
            <a:endParaRPr lang="ru-RU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868389" y="4941168"/>
                <a:ext cx="5302204" cy="1103955"/>
              </a:xfrm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С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А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С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В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ru-RU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С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А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С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В</m:t>
                              </m:r>
                            </m:e>
                            <m:sub>
                              <m:r>
                                <a:rPr lang="ru-RU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ru-RU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СА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СВ</m:t>
                          </m:r>
                        </m:den>
                      </m:f>
                    </m:oMath>
                  </m:oMathPara>
                </a14:m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868389" y="4941168"/>
                <a:ext cx="5302204" cy="1103955"/>
              </a:xfr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7984" y="1268760"/>
            <a:ext cx="4445496" cy="318543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Если точка делит отрезок прямой в данном отношении, то проекция этой точки поделит проекцию прямой в том же отношении.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Теорема Фалеса</a:t>
            </a:r>
            <a:endParaRPr lang="ru-RU" dirty="0">
              <a:solidFill>
                <a:srgbClr val="7030A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 flipV="1">
            <a:off x="683568" y="3143273"/>
            <a:ext cx="2253419" cy="57375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Прямая соединительная линия 6"/>
          <p:cNvCxnSpPr/>
          <p:nvPr/>
        </p:nvCxnSpPr>
        <p:spPr bwMode="auto">
          <a:xfrm>
            <a:off x="611560" y="1700808"/>
            <a:ext cx="2325427" cy="108012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CC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Прямая соединительная линия 11"/>
          <p:cNvCxnSpPr>
            <a:stCxn id="57" idx="0"/>
            <a:endCxn id="55" idx="4"/>
          </p:cNvCxnSpPr>
          <p:nvPr/>
        </p:nvCxnSpPr>
        <p:spPr bwMode="auto">
          <a:xfrm flipH="1" flipV="1">
            <a:off x="641586" y="1783612"/>
            <a:ext cx="45300" cy="1830007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 flipV="1">
            <a:off x="2936987" y="2783233"/>
            <a:ext cx="0" cy="36004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Прямая соединительная линия 13"/>
          <p:cNvCxnSpPr>
            <a:endCxn id="58" idx="0"/>
          </p:cNvCxnSpPr>
          <p:nvPr/>
        </p:nvCxnSpPr>
        <p:spPr bwMode="auto">
          <a:xfrm>
            <a:off x="1487089" y="2115521"/>
            <a:ext cx="41627" cy="129002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rgbClr val="7030A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683568" y="3733800"/>
            <a:ext cx="3168352" cy="648389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 flipH="1" flipV="1">
            <a:off x="1043608" y="3521938"/>
            <a:ext cx="549525" cy="657135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Прямая соединительная линия 16"/>
          <p:cNvCxnSpPr/>
          <p:nvPr/>
        </p:nvCxnSpPr>
        <p:spPr bwMode="auto">
          <a:xfrm flipH="1" flipV="1">
            <a:off x="2339752" y="3140968"/>
            <a:ext cx="972108" cy="129614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Прямая соединительная линия 17"/>
          <p:cNvCxnSpPr/>
          <p:nvPr/>
        </p:nvCxnSpPr>
        <p:spPr bwMode="auto">
          <a:xfrm>
            <a:off x="2915816" y="3143273"/>
            <a:ext cx="936104" cy="1296144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 flipH="1" flipV="1">
            <a:off x="1445568" y="3400824"/>
            <a:ext cx="619969" cy="781043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Прямая соединительная линия 36"/>
          <p:cNvCxnSpPr/>
          <p:nvPr/>
        </p:nvCxnSpPr>
        <p:spPr bwMode="auto">
          <a:xfrm flipH="1" flipV="1">
            <a:off x="1907704" y="3308819"/>
            <a:ext cx="864096" cy="107337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Овал 52"/>
          <p:cNvSpPr/>
          <p:nvPr/>
        </p:nvSpPr>
        <p:spPr bwMode="auto">
          <a:xfrm>
            <a:off x="2825806" y="2711225"/>
            <a:ext cx="144016" cy="144015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2864979" y="3068960"/>
            <a:ext cx="144016" cy="144015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Овал 54"/>
          <p:cNvSpPr/>
          <p:nvPr/>
        </p:nvSpPr>
        <p:spPr bwMode="auto">
          <a:xfrm>
            <a:off x="569578" y="1639597"/>
            <a:ext cx="144016" cy="144015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Овал 55"/>
          <p:cNvSpPr/>
          <p:nvPr/>
        </p:nvSpPr>
        <p:spPr bwMode="auto">
          <a:xfrm>
            <a:off x="1413296" y="2002338"/>
            <a:ext cx="144016" cy="144015"/>
          </a:xfrm>
          <a:prstGeom prst="ellipse">
            <a:avLst/>
          </a:prstGeom>
          <a:solidFill>
            <a:srgbClr val="00B0F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Овал 56"/>
          <p:cNvSpPr/>
          <p:nvPr/>
        </p:nvSpPr>
        <p:spPr bwMode="auto">
          <a:xfrm>
            <a:off x="614878" y="3613619"/>
            <a:ext cx="144016" cy="144015"/>
          </a:xfrm>
          <a:prstGeom prst="ellipse">
            <a:avLst/>
          </a:prstGeom>
          <a:solidFill>
            <a:srgbClr val="FFC00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Овал 57"/>
          <p:cNvSpPr/>
          <p:nvPr/>
        </p:nvSpPr>
        <p:spPr bwMode="auto">
          <a:xfrm>
            <a:off x="1456708" y="3405550"/>
            <a:ext cx="144016" cy="144015"/>
          </a:xfrm>
          <a:prstGeom prst="ellipse">
            <a:avLst/>
          </a:prstGeom>
          <a:solidFill>
            <a:srgbClr val="00B0F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3705525" y="4310181"/>
            <a:ext cx="144016" cy="144015"/>
          </a:xfrm>
          <a:prstGeom prst="ellipse">
            <a:avLst/>
          </a:prstGeom>
          <a:solidFill>
            <a:srgbClr val="00B050"/>
          </a:solidFill>
          <a:ln>
            <a:solidFill>
              <a:srgbClr val="FF0000"/>
            </a:solidFill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2" name="TextBox 61"/>
              <p:cNvSpPr txBox="1"/>
              <p:nvPr/>
            </p:nvSpPr>
            <p:spPr>
              <a:xfrm>
                <a:off x="1314327" y="1663477"/>
                <a:ext cx="4859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4327" y="1663477"/>
                <a:ext cx="485967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3" name="TextBox 62"/>
              <p:cNvSpPr txBox="1"/>
              <p:nvPr/>
            </p:nvSpPr>
            <p:spPr>
              <a:xfrm>
                <a:off x="398970" y="1259468"/>
                <a:ext cx="497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70" y="1259468"/>
                <a:ext cx="497187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4" name="TextBox 63"/>
              <p:cNvSpPr txBox="1"/>
              <p:nvPr/>
            </p:nvSpPr>
            <p:spPr>
              <a:xfrm>
                <a:off x="225161" y="3649506"/>
                <a:ext cx="5003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А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161" y="3649506"/>
                <a:ext cx="500393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5" name="TextBox 64"/>
              <p:cNvSpPr txBox="1"/>
              <p:nvPr/>
            </p:nvSpPr>
            <p:spPr>
              <a:xfrm>
                <a:off x="2840217" y="2413901"/>
                <a:ext cx="497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0217" y="2413901"/>
                <a:ext cx="497187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6" name="TextBox 65"/>
              <p:cNvSpPr txBox="1"/>
              <p:nvPr/>
            </p:nvSpPr>
            <p:spPr>
              <a:xfrm>
                <a:off x="2969822" y="2855240"/>
                <a:ext cx="497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9822" y="2855240"/>
                <a:ext cx="497187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7" name="TextBox 66"/>
              <p:cNvSpPr txBox="1"/>
              <p:nvPr/>
            </p:nvSpPr>
            <p:spPr>
              <a:xfrm>
                <a:off x="959601" y="3111513"/>
                <a:ext cx="4859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601" y="3111513"/>
                <a:ext cx="485967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8" name="TextBox 67"/>
              <p:cNvSpPr txBox="1"/>
              <p:nvPr/>
            </p:nvSpPr>
            <p:spPr>
              <a:xfrm>
                <a:off x="3813890" y="4036933"/>
                <a:ext cx="49718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В</m:t>
                          </m:r>
                        </m:e>
                        <m:sub>
                          <m:r>
                            <a:rPr lang="ru-RU" b="1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ru-RU" b="1" dirty="0"/>
              </a:p>
            </p:txBody>
          </p:sp>
        </mc:Choice>
        <mc:Fallback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3890" y="4036933"/>
                <a:ext cx="497187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4092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210864" y="4581128"/>
            <a:ext cx="8796337" cy="20313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DA04A2"/>
                </a:solidFill>
                <a:latin typeface="Arial" charset="0"/>
              </a:rPr>
              <a:t>Особенности задания прямых уровня на комплексном чертеже: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Одна из проекций прямых уровня перпендикулярна линиям связи установленного направления.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Одна из проекций прямой уровня параллельна самой прямой и дает истинную величину, а так же показывает без вспомогательных построений угол наклона к одной из плоскостей проекций (</a:t>
            </a:r>
            <a:r>
              <a:rPr lang="ru-RU" altLang="ru-RU" sz="1800" b="1" dirty="0" smtClean="0">
                <a:solidFill>
                  <a:srgbClr val="800080"/>
                </a:solidFill>
                <a:latin typeface="Lucida Sans Unicode"/>
                <a:cs typeface="Lucida Sans Unicode"/>
              </a:rPr>
              <a:t>ℎ,</a:t>
            </a:r>
            <a:r>
              <a:rPr lang="en-US" altLang="ru-RU" sz="1800" b="1" dirty="0" smtClean="0">
                <a:solidFill>
                  <a:srgbClr val="800080"/>
                </a:solidFill>
                <a:latin typeface="Lucida Sans Unicode"/>
                <a:cs typeface="Lucida Sans Unicode"/>
              </a:rPr>
              <a:t>f</a:t>
            </a:r>
            <a:r>
              <a:rPr lang="ru-RU" altLang="ru-RU" sz="1800" b="1" dirty="0" smtClean="0">
                <a:solidFill>
                  <a:srgbClr val="800080"/>
                </a:solidFill>
                <a:latin typeface="Arial" charset="0"/>
              </a:rPr>
              <a:t>) и к двум плоскостям проекций (р).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94973" y="1289645"/>
            <a:ext cx="80168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dirty="0" smtClean="0">
                <a:solidFill>
                  <a:srgbClr val="D0008B"/>
                </a:solidFill>
                <a:latin typeface="Arial" charset="0"/>
              </a:rPr>
              <a:t>Прямая частного положения параллельна или  перпендикулярна одной из плоскостей проекций</a:t>
            </a: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383902" y="2348880"/>
            <a:ext cx="845026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b="1" dirty="0" smtClean="0">
                <a:solidFill>
                  <a:srgbClr val="D0008B"/>
                </a:solidFill>
                <a:latin typeface="Arial" charset="0"/>
              </a:rPr>
              <a:t>Прямая, параллельная</a:t>
            </a:r>
            <a:r>
              <a:rPr lang="ru-RU" altLang="ru-RU" sz="2800" b="1" dirty="0" smtClean="0">
                <a:solidFill>
                  <a:srgbClr val="CC3399"/>
                </a:solidFill>
                <a:latin typeface="Arial" charset="0"/>
              </a:rPr>
              <a:t> </a:t>
            </a:r>
            <a:r>
              <a:rPr lang="ru-RU" altLang="ru-RU" sz="2800" b="1" dirty="0" smtClean="0">
                <a:solidFill>
                  <a:prstClr val="black"/>
                </a:solidFill>
                <a:latin typeface="Arial" charset="0"/>
              </a:rPr>
              <a:t>одной из плоскостей проекций, называется</a:t>
            </a:r>
            <a:r>
              <a:rPr lang="ru-RU" altLang="ru-RU" sz="2800" b="1" dirty="0" smtClean="0">
                <a:solidFill>
                  <a:srgbClr val="CC3399"/>
                </a:solidFill>
                <a:latin typeface="Arial" charset="0"/>
              </a:rPr>
              <a:t> </a:t>
            </a:r>
            <a:r>
              <a:rPr lang="ru-RU" altLang="ru-RU" sz="2800" b="1" dirty="0" smtClean="0">
                <a:solidFill>
                  <a:srgbClr val="D0008B"/>
                </a:solidFill>
                <a:latin typeface="Arial" charset="0"/>
              </a:rPr>
              <a:t>прямой уровня:</a:t>
            </a:r>
            <a:r>
              <a:rPr lang="ru-RU" altLang="ru-RU" sz="2800" b="1" dirty="0" smtClean="0">
                <a:solidFill>
                  <a:srgbClr val="CC3399"/>
                </a:solidFill>
                <a:latin typeface="Arial" charset="0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Горизонтальная прямая уровня (горизонталь)  </a:t>
            </a:r>
            <a:r>
              <a:rPr lang="en-US" altLang="ru-RU" sz="2400" b="1" i="1" dirty="0" smtClean="0">
                <a:solidFill>
                  <a:srgbClr val="FF0000"/>
                </a:solidFill>
                <a:latin typeface="GOST type B" pitchFamily="34" charset="0"/>
              </a:rPr>
              <a:t>h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Arial" charset="0"/>
                <a:sym typeface="Symbol" pitchFamily="18" charset="2"/>
              </a:rPr>
              <a:t></a:t>
            </a:r>
            <a:r>
              <a:rPr lang="ru-RU" altLang="ru-RU" sz="2400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GOST type B" pitchFamily="34" charset="0"/>
              </a:rPr>
              <a:t>П</a:t>
            </a:r>
            <a:r>
              <a:rPr lang="en-US" altLang="ru-RU" sz="2400" b="1" i="1" baseline="-20000" dirty="0" smtClean="0">
                <a:solidFill>
                  <a:srgbClr val="FF0000"/>
                </a:solidFill>
                <a:latin typeface="GOST type B" pitchFamily="34" charset="0"/>
              </a:rPr>
              <a:t>1</a:t>
            </a:r>
            <a:r>
              <a:rPr lang="ru-RU" altLang="ru-RU" sz="2400" b="1" i="1" baseline="-20000" dirty="0" smtClean="0">
                <a:solidFill>
                  <a:srgbClr val="FF0000"/>
                </a:solidFill>
                <a:latin typeface="GOST type B" pitchFamily="34" charset="0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Фронтальная прямая уровня (</a:t>
            </a:r>
            <a:r>
              <a:rPr lang="ru-RU" altLang="ru-RU" sz="2400" b="1" i="1" dirty="0" err="1" smtClean="0">
                <a:solidFill>
                  <a:srgbClr val="4E03C9"/>
                </a:solidFill>
                <a:latin typeface="GOST type B" pitchFamily="34" charset="0"/>
              </a:rPr>
              <a:t>фронталь</a:t>
            </a: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)</a:t>
            </a:r>
            <a:r>
              <a:rPr lang="ru-RU" altLang="ru-RU" sz="2400" dirty="0" smtClean="0">
                <a:solidFill>
                  <a:prstClr val="black"/>
                </a:solidFill>
                <a:latin typeface="Arial" charset="0"/>
              </a:rPr>
              <a:t>  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</a:t>
            </a:r>
            <a:r>
              <a:rPr lang="en-US" altLang="ru-RU" sz="2400" b="1" i="1" dirty="0" smtClean="0">
                <a:solidFill>
                  <a:srgbClr val="FF0000"/>
                </a:solidFill>
                <a:latin typeface="GOST type B" pitchFamily="34" charset="0"/>
              </a:rPr>
              <a:t>f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Arial" charset="0"/>
                <a:sym typeface="Symbol" pitchFamily="18" charset="2"/>
              </a:rPr>
              <a:t></a:t>
            </a:r>
            <a:r>
              <a:rPr lang="ru-RU" altLang="ru-RU" sz="2400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GOST type B" pitchFamily="34" charset="0"/>
              </a:rPr>
              <a:t>П</a:t>
            </a:r>
            <a:r>
              <a:rPr lang="en-US" altLang="ru-RU" sz="2400" b="1" i="1" baseline="-20000" dirty="0" smtClean="0">
                <a:solidFill>
                  <a:srgbClr val="FF0000"/>
                </a:solidFill>
                <a:latin typeface="GOST type B" pitchFamily="34" charset="0"/>
              </a:rPr>
              <a:t>2</a:t>
            </a:r>
            <a:r>
              <a:rPr lang="ru-RU" altLang="ru-RU" sz="2400" b="1" i="1" baseline="-20000" dirty="0" smtClean="0">
                <a:solidFill>
                  <a:srgbClr val="FF0000"/>
                </a:solidFill>
                <a:latin typeface="GOST type B" pitchFamily="34" charset="0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Профильная прямая уровня</a:t>
            </a:r>
            <a:r>
              <a:rPr lang="en-US" altLang="ru-RU" sz="2400" b="1" i="1" dirty="0" smtClean="0">
                <a:solidFill>
                  <a:srgbClr val="4E03C9"/>
                </a:solidFill>
                <a:latin typeface="GOST type B" pitchFamily="34" charset="0"/>
              </a:rPr>
              <a:t>  </a:t>
            </a:r>
            <a:r>
              <a:rPr lang="en-US" altLang="ru-RU" sz="2400" b="1" i="1" dirty="0" smtClean="0">
                <a:solidFill>
                  <a:srgbClr val="FF0000"/>
                </a:solidFill>
                <a:latin typeface="GOST type B" pitchFamily="34" charset="0"/>
              </a:rPr>
              <a:t>p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Arial" charset="0"/>
                <a:sym typeface="Symbol" pitchFamily="18" charset="2"/>
              </a:rPr>
              <a:t>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GOST type B" pitchFamily="34" charset="0"/>
              </a:rPr>
              <a:t>П</a:t>
            </a:r>
            <a:r>
              <a:rPr lang="en-US" altLang="ru-RU" sz="2400" b="1" i="1" baseline="-20000" dirty="0" smtClean="0">
                <a:solidFill>
                  <a:srgbClr val="FF0000"/>
                </a:solidFill>
                <a:latin typeface="GOST type B" pitchFamily="34" charset="0"/>
              </a:rPr>
              <a:t>3</a:t>
            </a:r>
            <a:endParaRPr lang="ru-RU" altLang="ru-RU" sz="2400" b="1" i="1" baseline="-20000" dirty="0" smtClean="0">
              <a:solidFill>
                <a:srgbClr val="FF0000"/>
              </a:solidFill>
              <a:latin typeface="GOST type B" pitchFamily="34" charset="0"/>
            </a:endParaRPr>
          </a:p>
        </p:txBody>
      </p:sp>
      <p:sp>
        <p:nvSpPr>
          <p:cNvPr id="13351" name="Rectangle 39"/>
          <p:cNvSpPr>
            <a:spLocks noGrp="1" noChangeArrowheads="1"/>
          </p:cNvSpPr>
          <p:nvPr>
            <p:ph type="title"/>
          </p:nvPr>
        </p:nvSpPr>
        <p:spPr>
          <a:xfrm>
            <a:off x="428596" y="357166"/>
            <a:ext cx="8229600" cy="738188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4E03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Прямые частного положения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299214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49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owerpoint-template-24">
  <a:themeElements>
    <a:clrScheme name="">
      <a:dk1>
        <a:srgbClr val="333333"/>
      </a:dk1>
      <a:lt1>
        <a:srgbClr val="FFFFFF"/>
      </a:lt1>
      <a:dk2>
        <a:srgbClr val="333333"/>
      </a:dk2>
      <a:lt2>
        <a:srgbClr val="373737"/>
      </a:lt2>
      <a:accent1>
        <a:srgbClr val="707070"/>
      </a:accent1>
      <a:accent2>
        <a:srgbClr val="9F9F9F"/>
      </a:accent2>
      <a:accent3>
        <a:srgbClr val="FFFFFF"/>
      </a:accent3>
      <a:accent4>
        <a:srgbClr val="2A2A2A"/>
      </a:accent4>
      <a:accent5>
        <a:srgbClr val="BBBBBB"/>
      </a:accent5>
      <a:accent6>
        <a:srgbClr val="909090"/>
      </a:accent6>
      <a:hlink>
        <a:srgbClr val="F20000"/>
      </a:hlink>
      <a:folHlink>
        <a:srgbClr val="CFCFC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1496</Words>
  <Application>Microsoft Office PowerPoint</Application>
  <PresentationFormat>Экран (4:3)</PresentationFormat>
  <Paragraphs>659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powerpoint-template-24</vt:lpstr>
      <vt:lpstr>ЛЕКЦИЯ 2 Проецирование прямой.</vt:lpstr>
      <vt:lpstr>Слайд 2</vt:lpstr>
      <vt:lpstr>Аксиома Евклидовой геометрии гласит: «Через две точки проходит единственная прямая и причем только одна.» Прямая в пространстве может занимать общее и частное положение</vt:lpstr>
      <vt:lpstr> прямы общего положения</vt:lpstr>
      <vt:lpstr>Признаки и свойства прямой ОП</vt:lpstr>
      <vt:lpstr>Модель прямой ОП</vt:lpstr>
      <vt:lpstr> Проекции прямой  о б щ е г о  положения</vt:lpstr>
      <vt:lpstr>Деление отрезка в заданном отношении</vt:lpstr>
      <vt:lpstr>Прямые частного положения</vt:lpstr>
      <vt:lpstr>Прямые уровня:   г о р и з о н т а л ь  (h П1)</vt:lpstr>
      <vt:lpstr>Прямые уровня:   ф р о н т а л ь  (f П2)</vt:lpstr>
      <vt:lpstr>Прямые уровня:  п р о ф и л ь н а я  прямая  (р П3)</vt:lpstr>
      <vt:lpstr>Проецирующие прямые</vt:lpstr>
      <vt:lpstr>Горизонтально  - проецирующая  прямая  (П1)</vt:lpstr>
      <vt:lpstr>Фронтально  - проецирующая  прямая  (П2)</vt:lpstr>
      <vt:lpstr>Профильно  - проецирующая  прямая  (П3)</vt:lpstr>
      <vt:lpstr>Положение прямой  ОП относительно плоскостей проекций</vt:lpstr>
      <vt:lpstr>Натуральная величина отрезка прямой ОП. Метод прямоугольного треугольника.</vt:lpstr>
      <vt:lpstr>Правило прямоугольного треугольника</vt:lpstr>
      <vt:lpstr>Взаимное положение прямых на комплексном чертеже</vt:lpstr>
      <vt:lpstr>Параллельные прямые</vt:lpstr>
      <vt:lpstr>Скрещивающиеся прямые</vt:lpstr>
      <vt:lpstr>ПРОВЕРЬ СЕБЯ! Задания в тестовой форме</vt:lpstr>
      <vt:lpstr>Слайд 24</vt:lpstr>
      <vt:lpstr>Слайд 25</vt:lpstr>
      <vt:lpstr>Слайд 26</vt:lpstr>
      <vt:lpstr>Слайд 27</vt:lpstr>
      <vt:lpstr>Слайд 28</vt:lpstr>
      <vt:lpstr>Слайд 29</vt:lpstr>
      <vt:lpstr>Ответы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IRBIS</cp:lastModifiedBy>
  <cp:revision>112</cp:revision>
  <dcterms:created xsi:type="dcterms:W3CDTF">2018-06-01T07:24:00Z</dcterms:created>
  <dcterms:modified xsi:type="dcterms:W3CDTF">2022-06-07T15:07:44Z</dcterms:modified>
</cp:coreProperties>
</file>